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76" r:id="rId2"/>
    <p:sldId id="278" r:id="rId3"/>
    <p:sldId id="288" r:id="rId4"/>
    <p:sldId id="281" r:id="rId5"/>
    <p:sldId id="268" r:id="rId6"/>
    <p:sldId id="287" r:id="rId7"/>
    <p:sldId id="282" r:id="rId8"/>
    <p:sldId id="272" r:id="rId9"/>
    <p:sldId id="269" r:id="rId10"/>
    <p:sldId id="267" r:id="rId11"/>
    <p:sldId id="270" r:id="rId12"/>
    <p:sldId id="271" r:id="rId13"/>
    <p:sldId id="293" r:id="rId14"/>
    <p:sldId id="286" r:id="rId15"/>
    <p:sldId id="291" r:id="rId16"/>
    <p:sldId id="308" r:id="rId17"/>
    <p:sldId id="313" r:id="rId18"/>
    <p:sldId id="273" r:id="rId19"/>
    <p:sldId id="261" r:id="rId20"/>
    <p:sldId id="259" r:id="rId21"/>
    <p:sldId id="258" r:id="rId22"/>
    <p:sldId id="256" r:id="rId23"/>
    <p:sldId id="274" r:id="rId24"/>
    <p:sldId id="302" r:id="rId25"/>
    <p:sldId id="289" r:id="rId26"/>
    <p:sldId id="265" r:id="rId27"/>
    <p:sldId id="264" r:id="rId28"/>
    <p:sldId id="294" r:id="rId29"/>
    <p:sldId id="314" r:id="rId30"/>
    <p:sldId id="315" r:id="rId31"/>
    <p:sldId id="309" r:id="rId32"/>
    <p:sldId id="316" r:id="rId33"/>
    <p:sldId id="312" r:id="rId3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46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8"/>
    <p:restoredTop sz="91465"/>
  </p:normalViewPr>
  <p:slideViewPr>
    <p:cSldViewPr snapToGrid="0">
      <p:cViewPr>
        <p:scale>
          <a:sx n="62" d="100"/>
          <a:sy n="62" d="100"/>
        </p:scale>
        <p:origin x="2224" y="109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2"/>
            <a:ext cx="3962400" cy="344091"/>
          </a:xfrm>
          <a:prstGeom prst="rect">
            <a:avLst/>
          </a:prstGeom>
        </p:spPr>
        <p:txBody>
          <a:bodyPr vert="horz" lIns="91440" tIns="45720" rIns="91440" bIns="45720" rtlCol="0"/>
          <a:lstStyle>
            <a:lvl1pPr algn="r">
              <a:defRPr sz="1200"/>
            </a:lvl1pPr>
          </a:lstStyle>
          <a:p>
            <a:fld id="{2C38DEFD-52EF-3946-9862-37A933C556FD}" type="datetimeFigureOut">
              <a:rPr lang="en-US" smtClean="0"/>
              <a:t>6/7/23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7430B22-CBDB-AD4C-A8CD-A9E74B88FC9D}" type="slidenum">
              <a:rPr lang="en-US" smtClean="0"/>
              <a:t>‹#›</a:t>
            </a:fld>
            <a:endParaRPr lang="en-US"/>
          </a:p>
        </p:txBody>
      </p:sp>
    </p:spTree>
    <p:extLst>
      <p:ext uri="{BB962C8B-B14F-4D97-AF65-F5344CB8AC3E}">
        <p14:creationId xmlns:p14="http://schemas.microsoft.com/office/powerpoint/2010/main" val="2988664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30B22-CBDB-AD4C-A8CD-A9E74B88FC9D}" type="slidenum">
              <a:rPr lang="en-US" smtClean="0"/>
              <a:t>3</a:t>
            </a:fld>
            <a:endParaRPr lang="en-US"/>
          </a:p>
        </p:txBody>
      </p:sp>
    </p:spTree>
    <p:extLst>
      <p:ext uri="{BB962C8B-B14F-4D97-AF65-F5344CB8AC3E}">
        <p14:creationId xmlns:p14="http://schemas.microsoft.com/office/powerpoint/2010/main" val="1998796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30B22-CBDB-AD4C-A8CD-A9E74B88FC9D}" type="slidenum">
              <a:rPr lang="en-US" smtClean="0"/>
              <a:t>4</a:t>
            </a:fld>
            <a:endParaRPr lang="en-US"/>
          </a:p>
        </p:txBody>
      </p:sp>
    </p:spTree>
    <p:extLst>
      <p:ext uri="{BB962C8B-B14F-4D97-AF65-F5344CB8AC3E}">
        <p14:creationId xmlns:p14="http://schemas.microsoft.com/office/powerpoint/2010/main" val="45377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30B22-CBDB-AD4C-A8CD-A9E74B88FC9D}" type="slidenum">
              <a:rPr lang="en-US" smtClean="0"/>
              <a:t>5</a:t>
            </a:fld>
            <a:endParaRPr lang="en-US"/>
          </a:p>
        </p:txBody>
      </p:sp>
    </p:spTree>
    <p:extLst>
      <p:ext uri="{BB962C8B-B14F-4D97-AF65-F5344CB8AC3E}">
        <p14:creationId xmlns:p14="http://schemas.microsoft.com/office/powerpoint/2010/main" val="3516814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30B22-CBDB-AD4C-A8CD-A9E74B88FC9D}" type="slidenum">
              <a:rPr lang="en-US" smtClean="0"/>
              <a:t>14</a:t>
            </a:fld>
            <a:endParaRPr lang="en-US"/>
          </a:p>
        </p:txBody>
      </p:sp>
    </p:spTree>
    <p:extLst>
      <p:ext uri="{BB962C8B-B14F-4D97-AF65-F5344CB8AC3E}">
        <p14:creationId xmlns:p14="http://schemas.microsoft.com/office/powerpoint/2010/main" val="896822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30B22-CBDB-AD4C-A8CD-A9E74B88FC9D}" type="slidenum">
              <a:rPr lang="en-US" smtClean="0"/>
              <a:t>18</a:t>
            </a:fld>
            <a:endParaRPr lang="en-US"/>
          </a:p>
        </p:txBody>
      </p:sp>
    </p:spTree>
    <p:extLst>
      <p:ext uri="{BB962C8B-B14F-4D97-AF65-F5344CB8AC3E}">
        <p14:creationId xmlns:p14="http://schemas.microsoft.com/office/powerpoint/2010/main" val="1022656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30B22-CBDB-AD4C-A8CD-A9E74B88FC9D}" type="slidenum">
              <a:rPr lang="en-US" smtClean="0"/>
              <a:t>20</a:t>
            </a:fld>
            <a:endParaRPr lang="en-US"/>
          </a:p>
        </p:txBody>
      </p:sp>
    </p:spTree>
    <p:extLst>
      <p:ext uri="{BB962C8B-B14F-4D97-AF65-F5344CB8AC3E}">
        <p14:creationId xmlns:p14="http://schemas.microsoft.com/office/powerpoint/2010/main" val="629228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30B22-CBDB-AD4C-A8CD-A9E74B88FC9D}" type="slidenum">
              <a:rPr lang="en-US" smtClean="0"/>
              <a:t>31</a:t>
            </a:fld>
            <a:endParaRPr lang="en-US"/>
          </a:p>
        </p:txBody>
      </p:sp>
    </p:spTree>
    <p:extLst>
      <p:ext uri="{BB962C8B-B14F-4D97-AF65-F5344CB8AC3E}">
        <p14:creationId xmlns:p14="http://schemas.microsoft.com/office/powerpoint/2010/main" val="65465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6270-B64D-B43E-98EC-83A2F6C00FA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413EAB0-BA32-5AC4-ED4A-C602B2300C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BB4B4D2-A1D1-5C03-F676-3A4699E95A9B}"/>
              </a:ext>
            </a:extLst>
          </p:cNvPr>
          <p:cNvSpPr>
            <a:spLocks noGrp="1"/>
          </p:cNvSpPr>
          <p:nvPr>
            <p:ph type="dt" sz="half" idx="10"/>
          </p:nvPr>
        </p:nvSpPr>
        <p:spPr/>
        <p:txBody>
          <a:bodyPr/>
          <a:lstStyle/>
          <a:p>
            <a:fld id="{47888F45-AAE3-2749-B6CC-65CAB7C6EA14}" type="datetimeFigureOut">
              <a:rPr lang="en-US" smtClean="0"/>
              <a:t>6/7/23</a:t>
            </a:fld>
            <a:endParaRPr lang="en-US"/>
          </a:p>
        </p:txBody>
      </p:sp>
      <p:sp>
        <p:nvSpPr>
          <p:cNvPr id="5" name="Footer Placeholder 4">
            <a:extLst>
              <a:ext uri="{FF2B5EF4-FFF2-40B4-BE49-F238E27FC236}">
                <a16:creationId xmlns:a16="http://schemas.microsoft.com/office/drawing/2014/main" id="{5788A19D-63D5-6FA8-4701-698FE6692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18211-C83D-3FEF-8D4A-C2C22B7B3BCD}"/>
              </a:ext>
            </a:extLst>
          </p:cNvPr>
          <p:cNvSpPr>
            <a:spLocks noGrp="1"/>
          </p:cNvSpPr>
          <p:nvPr>
            <p:ph type="sldNum" sz="quarter" idx="12"/>
          </p:nvPr>
        </p:nvSpPr>
        <p:spPr/>
        <p:txBody>
          <a:bodyPr/>
          <a:lstStyle/>
          <a:p>
            <a:fld id="{30F8B178-5991-0645-9855-83C760CE15E8}" type="slidenum">
              <a:rPr lang="en-US" smtClean="0"/>
              <a:t>‹#›</a:t>
            </a:fld>
            <a:endParaRPr lang="en-US"/>
          </a:p>
        </p:txBody>
      </p:sp>
    </p:spTree>
    <p:extLst>
      <p:ext uri="{BB962C8B-B14F-4D97-AF65-F5344CB8AC3E}">
        <p14:creationId xmlns:p14="http://schemas.microsoft.com/office/powerpoint/2010/main" val="1796443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1E59-3270-8893-D4C5-0511CD63B2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619F4B2-C648-9F05-BE3D-43777743592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939856-96E0-990B-69F1-1ACFD6F0BE29}"/>
              </a:ext>
            </a:extLst>
          </p:cNvPr>
          <p:cNvSpPr>
            <a:spLocks noGrp="1"/>
          </p:cNvSpPr>
          <p:nvPr>
            <p:ph type="dt" sz="half" idx="10"/>
          </p:nvPr>
        </p:nvSpPr>
        <p:spPr/>
        <p:txBody>
          <a:bodyPr/>
          <a:lstStyle/>
          <a:p>
            <a:fld id="{47888F45-AAE3-2749-B6CC-65CAB7C6EA14}" type="datetimeFigureOut">
              <a:rPr lang="en-US" smtClean="0"/>
              <a:t>6/7/23</a:t>
            </a:fld>
            <a:endParaRPr lang="en-US"/>
          </a:p>
        </p:txBody>
      </p:sp>
      <p:sp>
        <p:nvSpPr>
          <p:cNvPr id="5" name="Footer Placeholder 4">
            <a:extLst>
              <a:ext uri="{FF2B5EF4-FFF2-40B4-BE49-F238E27FC236}">
                <a16:creationId xmlns:a16="http://schemas.microsoft.com/office/drawing/2014/main" id="{FA4D9540-079B-C16E-FA0C-EF2722F3A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EA739-BB09-B51C-43E9-ED41BFCBE4DC}"/>
              </a:ext>
            </a:extLst>
          </p:cNvPr>
          <p:cNvSpPr>
            <a:spLocks noGrp="1"/>
          </p:cNvSpPr>
          <p:nvPr>
            <p:ph type="sldNum" sz="quarter" idx="12"/>
          </p:nvPr>
        </p:nvSpPr>
        <p:spPr/>
        <p:txBody>
          <a:bodyPr/>
          <a:lstStyle/>
          <a:p>
            <a:fld id="{30F8B178-5991-0645-9855-83C760CE15E8}" type="slidenum">
              <a:rPr lang="en-US" smtClean="0"/>
              <a:t>‹#›</a:t>
            </a:fld>
            <a:endParaRPr lang="en-US"/>
          </a:p>
        </p:txBody>
      </p:sp>
    </p:spTree>
    <p:extLst>
      <p:ext uri="{BB962C8B-B14F-4D97-AF65-F5344CB8AC3E}">
        <p14:creationId xmlns:p14="http://schemas.microsoft.com/office/powerpoint/2010/main" val="3291383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FA8F3-5456-1F61-1BDA-CC322A09CDE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FBAA7F-6EE7-1DE2-6B75-641A42D34EE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2EC7B2-1205-1445-C2FF-1DB7A2947D70}"/>
              </a:ext>
            </a:extLst>
          </p:cNvPr>
          <p:cNvSpPr>
            <a:spLocks noGrp="1"/>
          </p:cNvSpPr>
          <p:nvPr>
            <p:ph type="dt" sz="half" idx="10"/>
          </p:nvPr>
        </p:nvSpPr>
        <p:spPr/>
        <p:txBody>
          <a:bodyPr/>
          <a:lstStyle/>
          <a:p>
            <a:fld id="{47888F45-AAE3-2749-B6CC-65CAB7C6EA14}" type="datetimeFigureOut">
              <a:rPr lang="en-US" smtClean="0"/>
              <a:t>6/7/23</a:t>
            </a:fld>
            <a:endParaRPr lang="en-US"/>
          </a:p>
        </p:txBody>
      </p:sp>
      <p:sp>
        <p:nvSpPr>
          <p:cNvPr id="5" name="Footer Placeholder 4">
            <a:extLst>
              <a:ext uri="{FF2B5EF4-FFF2-40B4-BE49-F238E27FC236}">
                <a16:creationId xmlns:a16="http://schemas.microsoft.com/office/drawing/2014/main" id="{902527B5-2400-414E-AAC5-D25E01765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687B3-29B9-70A3-3EC3-1EE944AC3A62}"/>
              </a:ext>
            </a:extLst>
          </p:cNvPr>
          <p:cNvSpPr>
            <a:spLocks noGrp="1"/>
          </p:cNvSpPr>
          <p:nvPr>
            <p:ph type="sldNum" sz="quarter" idx="12"/>
          </p:nvPr>
        </p:nvSpPr>
        <p:spPr/>
        <p:txBody>
          <a:bodyPr/>
          <a:lstStyle/>
          <a:p>
            <a:fld id="{30F8B178-5991-0645-9855-83C760CE15E8}" type="slidenum">
              <a:rPr lang="en-US" smtClean="0"/>
              <a:t>‹#›</a:t>
            </a:fld>
            <a:endParaRPr lang="en-US"/>
          </a:p>
        </p:txBody>
      </p:sp>
    </p:spTree>
    <p:extLst>
      <p:ext uri="{BB962C8B-B14F-4D97-AF65-F5344CB8AC3E}">
        <p14:creationId xmlns:p14="http://schemas.microsoft.com/office/powerpoint/2010/main" val="410517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73FD-7F27-6765-ED7A-D3317E4240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E99C8B-68AC-8698-C8E6-A1FAAAF5B3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A577A52-497B-4B71-3693-3715C4399DF7}"/>
              </a:ext>
            </a:extLst>
          </p:cNvPr>
          <p:cNvSpPr>
            <a:spLocks noGrp="1"/>
          </p:cNvSpPr>
          <p:nvPr>
            <p:ph type="dt" sz="half" idx="10"/>
          </p:nvPr>
        </p:nvSpPr>
        <p:spPr/>
        <p:txBody>
          <a:bodyPr/>
          <a:lstStyle/>
          <a:p>
            <a:fld id="{47888F45-AAE3-2749-B6CC-65CAB7C6EA14}" type="datetimeFigureOut">
              <a:rPr lang="en-US" smtClean="0"/>
              <a:t>6/7/23</a:t>
            </a:fld>
            <a:endParaRPr lang="en-US"/>
          </a:p>
        </p:txBody>
      </p:sp>
      <p:sp>
        <p:nvSpPr>
          <p:cNvPr id="5" name="Footer Placeholder 4">
            <a:extLst>
              <a:ext uri="{FF2B5EF4-FFF2-40B4-BE49-F238E27FC236}">
                <a16:creationId xmlns:a16="http://schemas.microsoft.com/office/drawing/2014/main" id="{0E1BBD29-4C0F-EAD7-B39F-205FDB905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F75EEA-C841-5BEA-9FF2-2EBC6DAEA912}"/>
              </a:ext>
            </a:extLst>
          </p:cNvPr>
          <p:cNvSpPr>
            <a:spLocks noGrp="1"/>
          </p:cNvSpPr>
          <p:nvPr>
            <p:ph type="sldNum" sz="quarter" idx="12"/>
          </p:nvPr>
        </p:nvSpPr>
        <p:spPr/>
        <p:txBody>
          <a:bodyPr/>
          <a:lstStyle/>
          <a:p>
            <a:fld id="{30F8B178-5991-0645-9855-83C760CE15E8}" type="slidenum">
              <a:rPr lang="en-US" smtClean="0"/>
              <a:t>‹#›</a:t>
            </a:fld>
            <a:endParaRPr lang="en-US"/>
          </a:p>
        </p:txBody>
      </p:sp>
    </p:spTree>
    <p:extLst>
      <p:ext uri="{BB962C8B-B14F-4D97-AF65-F5344CB8AC3E}">
        <p14:creationId xmlns:p14="http://schemas.microsoft.com/office/powerpoint/2010/main" val="367002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C505-A5A5-28C9-6AAE-1958AA8491B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F1177-B2E1-3668-FFC7-CFD05C0C8E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E6991DB-B13F-BFA1-8116-3C8355D1EA66}"/>
              </a:ext>
            </a:extLst>
          </p:cNvPr>
          <p:cNvSpPr>
            <a:spLocks noGrp="1"/>
          </p:cNvSpPr>
          <p:nvPr>
            <p:ph type="dt" sz="half" idx="10"/>
          </p:nvPr>
        </p:nvSpPr>
        <p:spPr/>
        <p:txBody>
          <a:bodyPr/>
          <a:lstStyle/>
          <a:p>
            <a:fld id="{47888F45-AAE3-2749-B6CC-65CAB7C6EA14}" type="datetimeFigureOut">
              <a:rPr lang="en-US" smtClean="0"/>
              <a:t>6/7/23</a:t>
            </a:fld>
            <a:endParaRPr lang="en-US"/>
          </a:p>
        </p:txBody>
      </p:sp>
      <p:sp>
        <p:nvSpPr>
          <p:cNvPr id="5" name="Footer Placeholder 4">
            <a:extLst>
              <a:ext uri="{FF2B5EF4-FFF2-40B4-BE49-F238E27FC236}">
                <a16:creationId xmlns:a16="http://schemas.microsoft.com/office/drawing/2014/main" id="{1794EED5-F526-061F-E57A-610324B5A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86ABD-AD9D-A8A8-0CC4-E3E20E2EA779}"/>
              </a:ext>
            </a:extLst>
          </p:cNvPr>
          <p:cNvSpPr>
            <a:spLocks noGrp="1"/>
          </p:cNvSpPr>
          <p:nvPr>
            <p:ph type="sldNum" sz="quarter" idx="12"/>
          </p:nvPr>
        </p:nvSpPr>
        <p:spPr/>
        <p:txBody>
          <a:bodyPr/>
          <a:lstStyle/>
          <a:p>
            <a:fld id="{30F8B178-5991-0645-9855-83C760CE15E8}" type="slidenum">
              <a:rPr lang="en-US" smtClean="0"/>
              <a:t>‹#›</a:t>
            </a:fld>
            <a:endParaRPr lang="en-US"/>
          </a:p>
        </p:txBody>
      </p:sp>
    </p:spTree>
    <p:extLst>
      <p:ext uri="{BB962C8B-B14F-4D97-AF65-F5344CB8AC3E}">
        <p14:creationId xmlns:p14="http://schemas.microsoft.com/office/powerpoint/2010/main" val="104579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40A2-042B-5227-7B2D-34878FEE970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E2B1C46-0D4E-1B71-0250-D3E19269D4A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DB3207F-46FF-A1F9-7438-DB1F876665B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A181E5B-BC4C-9B9C-150B-6E9AA01F5AE9}"/>
              </a:ext>
            </a:extLst>
          </p:cNvPr>
          <p:cNvSpPr>
            <a:spLocks noGrp="1"/>
          </p:cNvSpPr>
          <p:nvPr>
            <p:ph type="dt" sz="half" idx="10"/>
          </p:nvPr>
        </p:nvSpPr>
        <p:spPr/>
        <p:txBody>
          <a:bodyPr/>
          <a:lstStyle/>
          <a:p>
            <a:fld id="{47888F45-AAE3-2749-B6CC-65CAB7C6EA14}" type="datetimeFigureOut">
              <a:rPr lang="en-US" smtClean="0"/>
              <a:t>6/7/23</a:t>
            </a:fld>
            <a:endParaRPr lang="en-US"/>
          </a:p>
        </p:txBody>
      </p:sp>
      <p:sp>
        <p:nvSpPr>
          <p:cNvPr id="6" name="Footer Placeholder 5">
            <a:extLst>
              <a:ext uri="{FF2B5EF4-FFF2-40B4-BE49-F238E27FC236}">
                <a16:creationId xmlns:a16="http://schemas.microsoft.com/office/drawing/2014/main" id="{C606CCA3-5F05-7CE2-C887-F16FE9A4B8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9AE94C-7176-DC4A-3B3F-4338F40D9EE8}"/>
              </a:ext>
            </a:extLst>
          </p:cNvPr>
          <p:cNvSpPr>
            <a:spLocks noGrp="1"/>
          </p:cNvSpPr>
          <p:nvPr>
            <p:ph type="sldNum" sz="quarter" idx="12"/>
          </p:nvPr>
        </p:nvSpPr>
        <p:spPr/>
        <p:txBody>
          <a:bodyPr/>
          <a:lstStyle/>
          <a:p>
            <a:fld id="{30F8B178-5991-0645-9855-83C760CE15E8}" type="slidenum">
              <a:rPr lang="en-US" smtClean="0"/>
              <a:t>‹#›</a:t>
            </a:fld>
            <a:endParaRPr lang="en-US"/>
          </a:p>
        </p:txBody>
      </p:sp>
    </p:spTree>
    <p:extLst>
      <p:ext uri="{BB962C8B-B14F-4D97-AF65-F5344CB8AC3E}">
        <p14:creationId xmlns:p14="http://schemas.microsoft.com/office/powerpoint/2010/main" val="742599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B43C7-4358-B7BD-F506-2384ADF53FE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DE4A2A6-C8FE-2E7C-3EEE-FAA135AB2E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F021B1-E2F0-F0A6-A9D3-81A0AF37457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EE27E15-EE28-4BEE-5C71-AD79C3472E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23EC428-D811-5955-1EF1-1F7517366A5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2DC4530-9420-CAAF-F8F2-77B10BE3A2C8}"/>
              </a:ext>
            </a:extLst>
          </p:cNvPr>
          <p:cNvSpPr>
            <a:spLocks noGrp="1"/>
          </p:cNvSpPr>
          <p:nvPr>
            <p:ph type="dt" sz="half" idx="10"/>
          </p:nvPr>
        </p:nvSpPr>
        <p:spPr/>
        <p:txBody>
          <a:bodyPr/>
          <a:lstStyle/>
          <a:p>
            <a:fld id="{47888F45-AAE3-2749-B6CC-65CAB7C6EA14}" type="datetimeFigureOut">
              <a:rPr lang="en-US" smtClean="0"/>
              <a:t>6/7/23</a:t>
            </a:fld>
            <a:endParaRPr lang="en-US"/>
          </a:p>
        </p:txBody>
      </p:sp>
      <p:sp>
        <p:nvSpPr>
          <p:cNvPr id="8" name="Footer Placeholder 7">
            <a:extLst>
              <a:ext uri="{FF2B5EF4-FFF2-40B4-BE49-F238E27FC236}">
                <a16:creationId xmlns:a16="http://schemas.microsoft.com/office/drawing/2014/main" id="{FC24D5EA-FB8D-AC51-6613-B4DCB94362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1C3C78-3D6D-12AD-E858-D224E3B93899}"/>
              </a:ext>
            </a:extLst>
          </p:cNvPr>
          <p:cNvSpPr>
            <a:spLocks noGrp="1"/>
          </p:cNvSpPr>
          <p:nvPr>
            <p:ph type="sldNum" sz="quarter" idx="12"/>
          </p:nvPr>
        </p:nvSpPr>
        <p:spPr/>
        <p:txBody>
          <a:bodyPr/>
          <a:lstStyle/>
          <a:p>
            <a:fld id="{30F8B178-5991-0645-9855-83C760CE15E8}" type="slidenum">
              <a:rPr lang="en-US" smtClean="0"/>
              <a:t>‹#›</a:t>
            </a:fld>
            <a:endParaRPr lang="en-US"/>
          </a:p>
        </p:txBody>
      </p:sp>
    </p:spTree>
    <p:extLst>
      <p:ext uri="{BB962C8B-B14F-4D97-AF65-F5344CB8AC3E}">
        <p14:creationId xmlns:p14="http://schemas.microsoft.com/office/powerpoint/2010/main" val="1559868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4B4AC-E51C-7C3F-9B38-86552BD67BE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76BA213-4B44-93EF-19F8-FF841DCF963F}"/>
              </a:ext>
            </a:extLst>
          </p:cNvPr>
          <p:cNvSpPr>
            <a:spLocks noGrp="1"/>
          </p:cNvSpPr>
          <p:nvPr>
            <p:ph type="dt" sz="half" idx="10"/>
          </p:nvPr>
        </p:nvSpPr>
        <p:spPr/>
        <p:txBody>
          <a:bodyPr/>
          <a:lstStyle/>
          <a:p>
            <a:fld id="{47888F45-AAE3-2749-B6CC-65CAB7C6EA14}" type="datetimeFigureOut">
              <a:rPr lang="en-US" smtClean="0"/>
              <a:t>6/7/23</a:t>
            </a:fld>
            <a:endParaRPr lang="en-US"/>
          </a:p>
        </p:txBody>
      </p:sp>
      <p:sp>
        <p:nvSpPr>
          <p:cNvPr id="4" name="Footer Placeholder 3">
            <a:extLst>
              <a:ext uri="{FF2B5EF4-FFF2-40B4-BE49-F238E27FC236}">
                <a16:creationId xmlns:a16="http://schemas.microsoft.com/office/drawing/2014/main" id="{3B29369F-BB28-001B-4979-02DE1E7494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53C61E-179A-F1CC-E315-5D0D42CC8732}"/>
              </a:ext>
            </a:extLst>
          </p:cNvPr>
          <p:cNvSpPr>
            <a:spLocks noGrp="1"/>
          </p:cNvSpPr>
          <p:nvPr>
            <p:ph type="sldNum" sz="quarter" idx="12"/>
          </p:nvPr>
        </p:nvSpPr>
        <p:spPr/>
        <p:txBody>
          <a:bodyPr/>
          <a:lstStyle/>
          <a:p>
            <a:fld id="{30F8B178-5991-0645-9855-83C760CE15E8}" type="slidenum">
              <a:rPr lang="en-US" smtClean="0"/>
              <a:t>‹#›</a:t>
            </a:fld>
            <a:endParaRPr lang="en-US"/>
          </a:p>
        </p:txBody>
      </p:sp>
    </p:spTree>
    <p:extLst>
      <p:ext uri="{BB962C8B-B14F-4D97-AF65-F5344CB8AC3E}">
        <p14:creationId xmlns:p14="http://schemas.microsoft.com/office/powerpoint/2010/main" val="163472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CA2E8B-0139-AE68-3A2E-EDA6AA89243B}"/>
              </a:ext>
            </a:extLst>
          </p:cNvPr>
          <p:cNvSpPr>
            <a:spLocks noGrp="1"/>
          </p:cNvSpPr>
          <p:nvPr>
            <p:ph type="dt" sz="half" idx="10"/>
          </p:nvPr>
        </p:nvSpPr>
        <p:spPr/>
        <p:txBody>
          <a:bodyPr/>
          <a:lstStyle/>
          <a:p>
            <a:fld id="{47888F45-AAE3-2749-B6CC-65CAB7C6EA14}" type="datetimeFigureOut">
              <a:rPr lang="en-US" smtClean="0"/>
              <a:t>6/7/23</a:t>
            </a:fld>
            <a:endParaRPr lang="en-US"/>
          </a:p>
        </p:txBody>
      </p:sp>
      <p:sp>
        <p:nvSpPr>
          <p:cNvPr id="3" name="Footer Placeholder 2">
            <a:extLst>
              <a:ext uri="{FF2B5EF4-FFF2-40B4-BE49-F238E27FC236}">
                <a16:creationId xmlns:a16="http://schemas.microsoft.com/office/drawing/2014/main" id="{A64F0553-40BC-2B09-BA1B-415FFB52F3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271FF3-98FF-4455-64ED-79E40897CDC1}"/>
              </a:ext>
            </a:extLst>
          </p:cNvPr>
          <p:cNvSpPr>
            <a:spLocks noGrp="1"/>
          </p:cNvSpPr>
          <p:nvPr>
            <p:ph type="sldNum" sz="quarter" idx="12"/>
          </p:nvPr>
        </p:nvSpPr>
        <p:spPr/>
        <p:txBody>
          <a:bodyPr/>
          <a:lstStyle/>
          <a:p>
            <a:fld id="{30F8B178-5991-0645-9855-83C760CE15E8}" type="slidenum">
              <a:rPr lang="en-US" smtClean="0"/>
              <a:t>‹#›</a:t>
            </a:fld>
            <a:endParaRPr lang="en-US"/>
          </a:p>
        </p:txBody>
      </p:sp>
    </p:spTree>
    <p:extLst>
      <p:ext uri="{BB962C8B-B14F-4D97-AF65-F5344CB8AC3E}">
        <p14:creationId xmlns:p14="http://schemas.microsoft.com/office/powerpoint/2010/main" val="2011671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2F1B-CDFF-8C02-AEC0-693186859D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C502811-23FB-C7F4-6722-79923B7A28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F38C3CD-D1F2-F03D-664D-D4E5397B4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7E8349B-970B-9209-0160-0397547EE2D9}"/>
              </a:ext>
            </a:extLst>
          </p:cNvPr>
          <p:cNvSpPr>
            <a:spLocks noGrp="1"/>
          </p:cNvSpPr>
          <p:nvPr>
            <p:ph type="dt" sz="half" idx="10"/>
          </p:nvPr>
        </p:nvSpPr>
        <p:spPr/>
        <p:txBody>
          <a:bodyPr/>
          <a:lstStyle/>
          <a:p>
            <a:fld id="{47888F45-AAE3-2749-B6CC-65CAB7C6EA14}" type="datetimeFigureOut">
              <a:rPr lang="en-US" smtClean="0"/>
              <a:t>6/7/23</a:t>
            </a:fld>
            <a:endParaRPr lang="en-US"/>
          </a:p>
        </p:txBody>
      </p:sp>
      <p:sp>
        <p:nvSpPr>
          <p:cNvPr id="6" name="Footer Placeholder 5">
            <a:extLst>
              <a:ext uri="{FF2B5EF4-FFF2-40B4-BE49-F238E27FC236}">
                <a16:creationId xmlns:a16="http://schemas.microsoft.com/office/drawing/2014/main" id="{07745323-AF7B-CE84-2C3C-E26BDD8A3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F542F-C4BC-C267-0D00-B2E80415068C}"/>
              </a:ext>
            </a:extLst>
          </p:cNvPr>
          <p:cNvSpPr>
            <a:spLocks noGrp="1"/>
          </p:cNvSpPr>
          <p:nvPr>
            <p:ph type="sldNum" sz="quarter" idx="12"/>
          </p:nvPr>
        </p:nvSpPr>
        <p:spPr/>
        <p:txBody>
          <a:bodyPr/>
          <a:lstStyle/>
          <a:p>
            <a:fld id="{30F8B178-5991-0645-9855-83C760CE15E8}" type="slidenum">
              <a:rPr lang="en-US" smtClean="0"/>
              <a:t>‹#›</a:t>
            </a:fld>
            <a:endParaRPr lang="en-US"/>
          </a:p>
        </p:txBody>
      </p:sp>
    </p:spTree>
    <p:extLst>
      <p:ext uri="{BB962C8B-B14F-4D97-AF65-F5344CB8AC3E}">
        <p14:creationId xmlns:p14="http://schemas.microsoft.com/office/powerpoint/2010/main" val="3532518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A547-3953-8BA3-9883-A8CCD1ABAD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B008036-2C34-2F2F-F087-B2588C54C6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C2FC6C-0EE1-2531-7AAF-E06CF6C3EE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0E8468-D8D1-676C-2701-0E1C5ED50484}"/>
              </a:ext>
            </a:extLst>
          </p:cNvPr>
          <p:cNvSpPr>
            <a:spLocks noGrp="1"/>
          </p:cNvSpPr>
          <p:nvPr>
            <p:ph type="dt" sz="half" idx="10"/>
          </p:nvPr>
        </p:nvSpPr>
        <p:spPr/>
        <p:txBody>
          <a:bodyPr/>
          <a:lstStyle/>
          <a:p>
            <a:fld id="{47888F45-AAE3-2749-B6CC-65CAB7C6EA14}" type="datetimeFigureOut">
              <a:rPr lang="en-US" smtClean="0"/>
              <a:t>6/7/23</a:t>
            </a:fld>
            <a:endParaRPr lang="en-US"/>
          </a:p>
        </p:txBody>
      </p:sp>
      <p:sp>
        <p:nvSpPr>
          <p:cNvPr id="6" name="Footer Placeholder 5">
            <a:extLst>
              <a:ext uri="{FF2B5EF4-FFF2-40B4-BE49-F238E27FC236}">
                <a16:creationId xmlns:a16="http://schemas.microsoft.com/office/drawing/2014/main" id="{4AB63E2A-5E0C-2011-0F5B-4E62FE67D3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C38C78-6184-AAC7-E763-BA22A05D468C}"/>
              </a:ext>
            </a:extLst>
          </p:cNvPr>
          <p:cNvSpPr>
            <a:spLocks noGrp="1"/>
          </p:cNvSpPr>
          <p:nvPr>
            <p:ph type="sldNum" sz="quarter" idx="12"/>
          </p:nvPr>
        </p:nvSpPr>
        <p:spPr/>
        <p:txBody>
          <a:bodyPr/>
          <a:lstStyle/>
          <a:p>
            <a:fld id="{30F8B178-5991-0645-9855-83C760CE15E8}" type="slidenum">
              <a:rPr lang="en-US" smtClean="0"/>
              <a:t>‹#›</a:t>
            </a:fld>
            <a:endParaRPr lang="en-US"/>
          </a:p>
        </p:txBody>
      </p:sp>
    </p:spTree>
    <p:extLst>
      <p:ext uri="{BB962C8B-B14F-4D97-AF65-F5344CB8AC3E}">
        <p14:creationId xmlns:p14="http://schemas.microsoft.com/office/powerpoint/2010/main" val="280026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99A5CC-FBF7-0989-6866-318FE812E1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DE7C421-88FD-198E-89A0-9B67A7FD6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1BEC16-E299-837C-1195-5A2F1E46D3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88F45-AAE3-2749-B6CC-65CAB7C6EA14}" type="datetimeFigureOut">
              <a:rPr lang="en-US" smtClean="0"/>
              <a:t>6/7/23</a:t>
            </a:fld>
            <a:endParaRPr lang="en-US"/>
          </a:p>
        </p:txBody>
      </p:sp>
      <p:sp>
        <p:nvSpPr>
          <p:cNvPr id="5" name="Footer Placeholder 4">
            <a:extLst>
              <a:ext uri="{FF2B5EF4-FFF2-40B4-BE49-F238E27FC236}">
                <a16:creationId xmlns:a16="http://schemas.microsoft.com/office/drawing/2014/main" id="{8ACB13AE-9DB5-1CE7-C9E6-A4B2A7E0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794045-5A1E-26AF-1F25-686B8E2BB2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8B178-5991-0645-9855-83C760CE15E8}" type="slidenum">
              <a:rPr lang="en-US" smtClean="0"/>
              <a:t>‹#›</a:t>
            </a:fld>
            <a:endParaRPr lang="en-US"/>
          </a:p>
        </p:txBody>
      </p:sp>
    </p:spTree>
    <p:extLst>
      <p:ext uri="{BB962C8B-B14F-4D97-AF65-F5344CB8AC3E}">
        <p14:creationId xmlns:p14="http://schemas.microsoft.com/office/powerpoint/2010/main" val="162564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D2B70-6955-2D9C-2E4E-13E42A10974B}"/>
              </a:ext>
            </a:extLst>
          </p:cNvPr>
          <p:cNvSpPr txBox="1"/>
          <p:nvPr/>
        </p:nvSpPr>
        <p:spPr>
          <a:xfrm>
            <a:off x="519659" y="465618"/>
            <a:ext cx="11152682"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WHAT MINISTRY FEELS LIKE</a:t>
            </a:r>
          </a:p>
        </p:txBody>
      </p:sp>
      <p:pic>
        <p:nvPicPr>
          <p:cNvPr id="6" name="Picture 5" descr="A person riding a bicycle on a road with mountains in the background&#10;&#10;Description automatically generated with medium confidence">
            <a:extLst>
              <a:ext uri="{FF2B5EF4-FFF2-40B4-BE49-F238E27FC236}">
                <a16:creationId xmlns:a16="http://schemas.microsoft.com/office/drawing/2014/main" id="{7F2993B2-F6F2-2590-28AA-24D840D93E02}"/>
              </a:ext>
            </a:extLst>
          </p:cNvPr>
          <p:cNvPicPr>
            <a:picLocks noChangeAspect="1"/>
          </p:cNvPicPr>
          <p:nvPr/>
        </p:nvPicPr>
        <p:blipFill>
          <a:blip r:embed="rId2"/>
          <a:stretch>
            <a:fillRect/>
          </a:stretch>
        </p:blipFill>
        <p:spPr>
          <a:xfrm>
            <a:off x="1659236" y="4105274"/>
            <a:ext cx="3608503" cy="2255314"/>
          </a:xfrm>
          <a:prstGeom prst="rect">
            <a:avLst/>
          </a:prstGeom>
        </p:spPr>
      </p:pic>
      <p:pic>
        <p:nvPicPr>
          <p:cNvPr id="10" name="Picture 9" descr="A group of people riding bicycles on a road&#10;&#10;Description automatically generated with medium confidence">
            <a:extLst>
              <a:ext uri="{FF2B5EF4-FFF2-40B4-BE49-F238E27FC236}">
                <a16:creationId xmlns:a16="http://schemas.microsoft.com/office/drawing/2014/main" id="{8151ECD8-B137-B813-8DED-D8514FB56178}"/>
              </a:ext>
            </a:extLst>
          </p:cNvPr>
          <p:cNvPicPr>
            <a:picLocks noChangeAspect="1"/>
          </p:cNvPicPr>
          <p:nvPr/>
        </p:nvPicPr>
        <p:blipFill>
          <a:blip r:embed="rId3"/>
          <a:stretch>
            <a:fillRect/>
          </a:stretch>
        </p:blipFill>
        <p:spPr>
          <a:xfrm>
            <a:off x="1659236" y="1460044"/>
            <a:ext cx="4136335" cy="2481801"/>
          </a:xfrm>
          <a:prstGeom prst="rect">
            <a:avLst/>
          </a:prstGeom>
        </p:spPr>
      </p:pic>
      <p:pic>
        <p:nvPicPr>
          <p:cNvPr id="12" name="Picture 11" descr="A picture containing outdoor, wheel, bicycle wheel, bicycle frame&#10;&#10;Description automatically generated">
            <a:extLst>
              <a:ext uri="{FF2B5EF4-FFF2-40B4-BE49-F238E27FC236}">
                <a16:creationId xmlns:a16="http://schemas.microsoft.com/office/drawing/2014/main" id="{6F78CAA6-32C2-8295-F251-7997D9F34B75}"/>
              </a:ext>
            </a:extLst>
          </p:cNvPr>
          <p:cNvPicPr>
            <a:picLocks noChangeAspect="1"/>
          </p:cNvPicPr>
          <p:nvPr/>
        </p:nvPicPr>
        <p:blipFill>
          <a:blip r:embed="rId4"/>
          <a:stretch>
            <a:fillRect/>
          </a:stretch>
        </p:blipFill>
        <p:spPr>
          <a:xfrm>
            <a:off x="6153708" y="3534935"/>
            <a:ext cx="4379055" cy="2917010"/>
          </a:xfrm>
          <a:prstGeom prst="rect">
            <a:avLst/>
          </a:prstGeom>
        </p:spPr>
      </p:pic>
      <p:pic>
        <p:nvPicPr>
          <p:cNvPr id="14" name="Picture 13" descr="A picture containing outdoor, sky, bicycle wheel, wheel&#10;&#10;Description automatically generated">
            <a:extLst>
              <a:ext uri="{FF2B5EF4-FFF2-40B4-BE49-F238E27FC236}">
                <a16:creationId xmlns:a16="http://schemas.microsoft.com/office/drawing/2014/main" id="{F8511B79-C920-1AFA-7D22-272B06A72786}"/>
              </a:ext>
            </a:extLst>
          </p:cNvPr>
          <p:cNvPicPr>
            <a:picLocks noChangeAspect="1"/>
          </p:cNvPicPr>
          <p:nvPr/>
        </p:nvPicPr>
        <p:blipFill>
          <a:blip r:embed="rId5"/>
          <a:stretch>
            <a:fillRect/>
          </a:stretch>
        </p:blipFill>
        <p:spPr>
          <a:xfrm>
            <a:off x="7215808" y="1460044"/>
            <a:ext cx="3316955" cy="1863023"/>
          </a:xfrm>
          <a:prstGeom prst="rect">
            <a:avLst/>
          </a:prstGeom>
        </p:spPr>
      </p:pic>
    </p:spTree>
    <p:extLst>
      <p:ext uri="{BB962C8B-B14F-4D97-AF65-F5344CB8AC3E}">
        <p14:creationId xmlns:p14="http://schemas.microsoft.com/office/powerpoint/2010/main" val="2547021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14F391-7587-EF3F-42D7-C4AD27C84EA9}"/>
              </a:ext>
            </a:extLst>
          </p:cNvPr>
          <p:cNvSpPr txBox="1"/>
          <p:nvPr/>
        </p:nvSpPr>
        <p:spPr>
          <a:xfrm>
            <a:off x="737013" y="590154"/>
            <a:ext cx="10717967"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RELATIONSHIPS</a:t>
            </a:r>
          </a:p>
        </p:txBody>
      </p:sp>
      <p:pic>
        <p:nvPicPr>
          <p:cNvPr id="5" name="Picture 4" descr="A stage with red curtains and a spot light&#10;&#10;Description automatically generated with low confidence">
            <a:extLst>
              <a:ext uri="{FF2B5EF4-FFF2-40B4-BE49-F238E27FC236}">
                <a16:creationId xmlns:a16="http://schemas.microsoft.com/office/drawing/2014/main" id="{379222A0-D635-2942-C9D2-64471FCA8DFA}"/>
              </a:ext>
            </a:extLst>
          </p:cNvPr>
          <p:cNvPicPr>
            <a:picLocks noChangeAspect="1"/>
          </p:cNvPicPr>
          <p:nvPr/>
        </p:nvPicPr>
        <p:blipFill>
          <a:blip r:embed="rId2"/>
          <a:stretch>
            <a:fillRect/>
          </a:stretch>
        </p:blipFill>
        <p:spPr>
          <a:xfrm>
            <a:off x="3681935" y="1667123"/>
            <a:ext cx="4828130" cy="3894692"/>
          </a:xfrm>
          <a:prstGeom prst="rect">
            <a:avLst/>
          </a:prstGeom>
          <a:effectLst>
            <a:softEdge rad="158794"/>
          </a:effectLst>
        </p:spPr>
      </p:pic>
      <p:sp>
        <p:nvSpPr>
          <p:cNvPr id="6" name="TextBox 5">
            <a:extLst>
              <a:ext uri="{FF2B5EF4-FFF2-40B4-BE49-F238E27FC236}">
                <a16:creationId xmlns:a16="http://schemas.microsoft.com/office/drawing/2014/main" id="{0C131417-A0F1-7488-954E-67ADEE3C9CF6}"/>
              </a:ext>
            </a:extLst>
          </p:cNvPr>
          <p:cNvSpPr txBox="1"/>
          <p:nvPr/>
        </p:nvSpPr>
        <p:spPr>
          <a:xfrm>
            <a:off x="1431880" y="2302090"/>
            <a:ext cx="2833141" cy="1200329"/>
          </a:xfrm>
          <a:prstGeom prst="rect">
            <a:avLst/>
          </a:prstGeom>
          <a:no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BACK</a:t>
            </a:r>
          </a:p>
          <a:p>
            <a:pPr algn="ctr"/>
            <a:r>
              <a:rPr lang="en-US" sz="3600" dirty="0">
                <a:solidFill>
                  <a:schemeClr val="bg1"/>
                </a:solidFill>
                <a:latin typeface="Arial" panose="020B0604020202020204" pitchFamily="34" charset="0"/>
                <a:cs typeface="Arial" panose="020B0604020202020204" pitchFamily="34" charset="0"/>
              </a:rPr>
              <a:t>STAGE</a:t>
            </a:r>
          </a:p>
        </p:txBody>
      </p:sp>
      <p:sp>
        <p:nvSpPr>
          <p:cNvPr id="7" name="TextBox 6">
            <a:extLst>
              <a:ext uri="{FF2B5EF4-FFF2-40B4-BE49-F238E27FC236}">
                <a16:creationId xmlns:a16="http://schemas.microsoft.com/office/drawing/2014/main" id="{B67E786D-8F51-E4DA-1D4F-EB2DAE63BD59}"/>
              </a:ext>
            </a:extLst>
          </p:cNvPr>
          <p:cNvSpPr txBox="1"/>
          <p:nvPr/>
        </p:nvSpPr>
        <p:spPr>
          <a:xfrm>
            <a:off x="7926978" y="3429000"/>
            <a:ext cx="2833141" cy="1200329"/>
          </a:xfrm>
          <a:prstGeom prst="rect">
            <a:avLst/>
          </a:prstGeom>
          <a:no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ON</a:t>
            </a:r>
          </a:p>
          <a:p>
            <a:pPr algn="ctr"/>
            <a:r>
              <a:rPr lang="en-US" sz="3600" dirty="0">
                <a:solidFill>
                  <a:schemeClr val="bg1"/>
                </a:solidFill>
                <a:latin typeface="Arial" panose="020B0604020202020204" pitchFamily="34" charset="0"/>
                <a:cs typeface="Arial" panose="020B0604020202020204" pitchFamily="34" charset="0"/>
              </a:rPr>
              <a:t>STAGE</a:t>
            </a:r>
          </a:p>
        </p:txBody>
      </p:sp>
      <p:sp>
        <p:nvSpPr>
          <p:cNvPr id="9" name="TextBox 8">
            <a:extLst>
              <a:ext uri="{FF2B5EF4-FFF2-40B4-BE49-F238E27FC236}">
                <a16:creationId xmlns:a16="http://schemas.microsoft.com/office/drawing/2014/main" id="{3C45595C-F9F6-0079-5FC6-48E00F8A9C6F}"/>
              </a:ext>
            </a:extLst>
          </p:cNvPr>
          <p:cNvSpPr txBox="1"/>
          <p:nvPr/>
        </p:nvSpPr>
        <p:spPr>
          <a:xfrm>
            <a:off x="4679427" y="5421709"/>
            <a:ext cx="2833141" cy="1200329"/>
          </a:xfrm>
          <a:prstGeom prst="rect">
            <a:avLst/>
          </a:prstGeom>
          <a:no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OFF</a:t>
            </a:r>
          </a:p>
          <a:p>
            <a:pPr algn="ctr"/>
            <a:r>
              <a:rPr lang="en-US" sz="3600" dirty="0">
                <a:solidFill>
                  <a:schemeClr val="bg1"/>
                </a:solidFill>
                <a:latin typeface="Arial" panose="020B0604020202020204" pitchFamily="34" charset="0"/>
                <a:cs typeface="Arial" panose="020B0604020202020204" pitchFamily="34" charset="0"/>
              </a:rPr>
              <a:t>STAGE</a:t>
            </a:r>
          </a:p>
        </p:txBody>
      </p:sp>
    </p:spTree>
    <p:extLst>
      <p:ext uri="{BB962C8B-B14F-4D97-AF65-F5344CB8AC3E}">
        <p14:creationId xmlns:p14="http://schemas.microsoft.com/office/powerpoint/2010/main" val="1284131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D2B70-6955-2D9C-2E4E-13E42A10974B}"/>
              </a:ext>
            </a:extLst>
          </p:cNvPr>
          <p:cNvSpPr txBox="1"/>
          <p:nvPr/>
        </p:nvSpPr>
        <p:spPr>
          <a:xfrm>
            <a:off x="1507216" y="653434"/>
            <a:ext cx="9177568"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DANGERS</a:t>
            </a:r>
          </a:p>
        </p:txBody>
      </p:sp>
      <p:sp>
        <p:nvSpPr>
          <p:cNvPr id="6" name="TextBox 5">
            <a:extLst>
              <a:ext uri="{FF2B5EF4-FFF2-40B4-BE49-F238E27FC236}">
                <a16:creationId xmlns:a16="http://schemas.microsoft.com/office/drawing/2014/main" id="{9DEFCE2B-9B60-A29C-613F-BAC4F5288FC0}"/>
              </a:ext>
            </a:extLst>
          </p:cNvPr>
          <p:cNvSpPr txBox="1"/>
          <p:nvPr/>
        </p:nvSpPr>
        <p:spPr>
          <a:xfrm>
            <a:off x="6116856" y="2374190"/>
            <a:ext cx="4692720" cy="3539430"/>
          </a:xfrm>
          <a:prstGeom prst="rect">
            <a:avLst/>
          </a:prstGeom>
          <a:no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YOU</a:t>
            </a:r>
          </a:p>
          <a:p>
            <a:pPr algn="ctr"/>
            <a:r>
              <a:rPr lang="en-US" sz="2800" dirty="0">
                <a:solidFill>
                  <a:schemeClr val="bg1"/>
                </a:solidFill>
                <a:latin typeface="Arial" panose="020B0604020202020204" pitchFamily="34" charset="0"/>
                <a:cs typeface="Arial" panose="020B0604020202020204" pitchFamily="34" charset="0"/>
              </a:rPr>
              <a:t>(</a:t>
            </a:r>
            <a:r>
              <a:rPr lang="en-US" sz="2800" dirty="0" err="1">
                <a:solidFill>
                  <a:schemeClr val="bg1"/>
                </a:solidFill>
                <a:latin typeface="Arial" panose="020B0604020202020204" pitchFamily="34" charset="0"/>
                <a:cs typeface="Arial" panose="020B0604020202020204" pitchFamily="34" charset="0"/>
              </a:rPr>
              <a:t>eg.</a:t>
            </a:r>
            <a:r>
              <a:rPr lang="en-US" sz="2800" dirty="0">
                <a:solidFill>
                  <a:schemeClr val="bg1"/>
                </a:solidFill>
                <a:latin typeface="Arial" panose="020B0604020202020204" pitchFamily="34" charset="0"/>
                <a:cs typeface="Arial" panose="020B0604020202020204" pitchFamily="34" charset="0"/>
              </a:rPr>
              <a:t> stress, burnout)</a:t>
            </a:r>
          </a:p>
          <a:p>
            <a:pPr algn="ctr"/>
            <a:endParaRPr lang="en-US" sz="2800" dirty="0">
              <a:solidFill>
                <a:schemeClr val="bg1"/>
              </a:solidFill>
              <a:latin typeface="Arial" panose="020B0604020202020204" pitchFamily="34" charset="0"/>
              <a:cs typeface="Arial" panose="020B0604020202020204" pitchFamily="34" charset="0"/>
            </a:endParaRPr>
          </a:p>
          <a:p>
            <a:pPr algn="ctr"/>
            <a:r>
              <a:rPr lang="en-US" sz="3600" dirty="0">
                <a:solidFill>
                  <a:schemeClr val="bg1"/>
                </a:solidFill>
                <a:latin typeface="Arial" panose="020B0604020202020204" pitchFamily="34" charset="0"/>
                <a:cs typeface="Arial" panose="020B0604020202020204" pitchFamily="34" charset="0"/>
              </a:rPr>
              <a:t>CHURCH</a:t>
            </a:r>
          </a:p>
          <a:p>
            <a:pPr algn="ctr"/>
            <a:r>
              <a:rPr lang="en-US" sz="2800" dirty="0">
                <a:solidFill>
                  <a:schemeClr val="bg1"/>
                </a:solidFill>
                <a:latin typeface="Arial" panose="020B0604020202020204" pitchFamily="34" charset="0"/>
                <a:cs typeface="Arial" panose="020B0604020202020204" pitchFamily="34" charset="0"/>
              </a:rPr>
              <a:t>(</a:t>
            </a:r>
            <a:r>
              <a:rPr lang="en-US" sz="2800" dirty="0" err="1">
                <a:solidFill>
                  <a:schemeClr val="bg1"/>
                </a:solidFill>
                <a:latin typeface="Arial" panose="020B0604020202020204" pitchFamily="34" charset="0"/>
                <a:cs typeface="Arial" panose="020B0604020202020204" pitchFamily="34" charset="0"/>
              </a:rPr>
              <a:t>eg.</a:t>
            </a:r>
            <a:r>
              <a:rPr lang="en-US" sz="2800" dirty="0">
                <a:solidFill>
                  <a:schemeClr val="bg1"/>
                </a:solidFill>
                <a:latin typeface="Arial" panose="020B0604020202020204" pitchFamily="34" charset="0"/>
                <a:cs typeface="Arial" panose="020B0604020202020204" pitchFamily="34" charset="0"/>
              </a:rPr>
              <a:t> drift, abuse)</a:t>
            </a:r>
          </a:p>
          <a:p>
            <a:pPr algn="ctr"/>
            <a:endParaRPr lang="en-US" sz="2800" dirty="0">
              <a:solidFill>
                <a:schemeClr val="bg1"/>
              </a:solidFill>
              <a:latin typeface="Arial" panose="020B0604020202020204" pitchFamily="34" charset="0"/>
              <a:cs typeface="Arial" panose="020B0604020202020204" pitchFamily="34" charset="0"/>
            </a:endParaRPr>
          </a:p>
          <a:p>
            <a:pPr algn="ctr"/>
            <a:r>
              <a:rPr lang="en-US" sz="3600" dirty="0">
                <a:solidFill>
                  <a:schemeClr val="bg1"/>
                </a:solidFill>
                <a:latin typeface="Arial" panose="020B0604020202020204" pitchFamily="34" charset="0"/>
                <a:cs typeface="Arial" panose="020B0604020202020204" pitchFamily="34" charset="0"/>
              </a:rPr>
              <a:t>COMMUNITY</a:t>
            </a:r>
            <a:endParaRPr lang="en-US" sz="2400" dirty="0">
              <a:solidFill>
                <a:schemeClr val="bg1"/>
              </a:solidFill>
              <a:latin typeface="Arial" panose="020B0604020202020204" pitchFamily="34" charset="0"/>
              <a:cs typeface="Arial" panose="020B0604020202020204" pitchFamily="34" charset="0"/>
            </a:endParaRPr>
          </a:p>
        </p:txBody>
      </p:sp>
      <p:pic>
        <p:nvPicPr>
          <p:cNvPr id="5" name="Picture 4" descr="A picture containing wooden block, wood, nail, person&#10;&#10;Description automatically generated">
            <a:extLst>
              <a:ext uri="{FF2B5EF4-FFF2-40B4-BE49-F238E27FC236}">
                <a16:creationId xmlns:a16="http://schemas.microsoft.com/office/drawing/2014/main" id="{65A2D24C-0671-448C-2CCE-A796AEB28B25}"/>
              </a:ext>
            </a:extLst>
          </p:cNvPr>
          <p:cNvPicPr>
            <a:picLocks noChangeAspect="1"/>
          </p:cNvPicPr>
          <p:nvPr/>
        </p:nvPicPr>
        <p:blipFill>
          <a:blip r:embed="rId2"/>
          <a:stretch>
            <a:fillRect/>
          </a:stretch>
        </p:blipFill>
        <p:spPr>
          <a:xfrm>
            <a:off x="1382424" y="1865063"/>
            <a:ext cx="4397192" cy="4397192"/>
          </a:xfrm>
          <a:prstGeom prst="rect">
            <a:avLst/>
          </a:prstGeom>
          <a:effectLst>
            <a:softEdge rad="160465"/>
          </a:effectLst>
        </p:spPr>
      </p:pic>
    </p:spTree>
    <p:extLst>
      <p:ext uri="{BB962C8B-B14F-4D97-AF65-F5344CB8AC3E}">
        <p14:creationId xmlns:p14="http://schemas.microsoft.com/office/powerpoint/2010/main" val="239573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14F391-7587-EF3F-42D7-C4AD27C84EA9}"/>
              </a:ext>
            </a:extLst>
          </p:cNvPr>
          <p:cNvSpPr txBox="1"/>
          <p:nvPr/>
        </p:nvSpPr>
        <p:spPr>
          <a:xfrm>
            <a:off x="737015" y="461373"/>
            <a:ext cx="10717967"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EXPERIENTAL LEARNING</a:t>
            </a:r>
          </a:p>
        </p:txBody>
      </p:sp>
      <p:pic>
        <p:nvPicPr>
          <p:cNvPr id="3" name="Picture 2" descr="A picture containing text, graphic design, graphics, circle&#10;&#10;Description automatically generated">
            <a:extLst>
              <a:ext uri="{FF2B5EF4-FFF2-40B4-BE49-F238E27FC236}">
                <a16:creationId xmlns:a16="http://schemas.microsoft.com/office/drawing/2014/main" id="{E4333503-1079-8572-82F4-A47F0B832BD5}"/>
              </a:ext>
            </a:extLst>
          </p:cNvPr>
          <p:cNvPicPr>
            <a:picLocks noChangeAspect="1"/>
          </p:cNvPicPr>
          <p:nvPr/>
        </p:nvPicPr>
        <p:blipFill>
          <a:blip r:embed="rId2"/>
          <a:stretch>
            <a:fillRect/>
          </a:stretch>
        </p:blipFill>
        <p:spPr>
          <a:xfrm>
            <a:off x="3613888" y="1456971"/>
            <a:ext cx="4964223" cy="4964223"/>
          </a:xfrm>
          <a:prstGeom prst="rect">
            <a:avLst/>
          </a:prstGeom>
        </p:spPr>
      </p:pic>
      <p:sp>
        <p:nvSpPr>
          <p:cNvPr id="4" name="TextBox 3">
            <a:extLst>
              <a:ext uri="{FF2B5EF4-FFF2-40B4-BE49-F238E27FC236}">
                <a16:creationId xmlns:a16="http://schemas.microsoft.com/office/drawing/2014/main" id="{1B42F7C2-D954-58C9-D09E-6C6D35EC8EF3}"/>
              </a:ext>
            </a:extLst>
          </p:cNvPr>
          <p:cNvSpPr txBox="1"/>
          <p:nvPr/>
        </p:nvSpPr>
        <p:spPr>
          <a:xfrm>
            <a:off x="7149891" y="5560209"/>
            <a:ext cx="4497465" cy="923330"/>
          </a:xfrm>
          <a:prstGeom prst="rect">
            <a:avLst/>
          </a:prstGeom>
          <a:noFill/>
        </p:spPr>
        <p:txBody>
          <a:bodyPr wrap="square" rtlCol="0">
            <a:spAutoFit/>
          </a:bodyPr>
          <a:lstStyle/>
          <a:p>
            <a:pPr algn="r"/>
            <a:r>
              <a:rPr lang="en-US" dirty="0">
                <a:solidFill>
                  <a:schemeClr val="bg1"/>
                </a:solidFill>
                <a:latin typeface="Arial" panose="020B0604020202020204" pitchFamily="34" charset="0"/>
                <a:cs typeface="Arial" panose="020B0604020202020204" pitchFamily="34" charset="0"/>
              </a:rPr>
              <a:t>KOLB’S FOUR STAGES OF EXPERIENTIAL LEARNING</a:t>
            </a:r>
          </a:p>
          <a:p>
            <a:pPr algn="r"/>
            <a:r>
              <a:rPr lang="en-US" dirty="0" err="1">
                <a:solidFill>
                  <a:schemeClr val="bg1"/>
                </a:solidFill>
                <a:latin typeface="Arial" panose="020B0604020202020204" pitchFamily="34" charset="0"/>
                <a:cs typeface="Arial" panose="020B0604020202020204" pitchFamily="34" charset="0"/>
              </a:rPr>
              <a:t>experientiallearninginstitute.org</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2927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14F391-7587-EF3F-42D7-C4AD27C84EA9}"/>
              </a:ext>
            </a:extLst>
          </p:cNvPr>
          <p:cNvSpPr txBox="1"/>
          <p:nvPr/>
        </p:nvSpPr>
        <p:spPr>
          <a:xfrm>
            <a:off x="248652" y="496873"/>
            <a:ext cx="11694695" cy="1384995"/>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PRACTICAL THEOLOGY</a:t>
            </a:r>
          </a:p>
          <a:p>
            <a:pPr algn="ctr"/>
            <a:r>
              <a:rPr lang="en-US" sz="3600" b="1" dirty="0">
                <a:solidFill>
                  <a:schemeClr val="bg1"/>
                </a:solidFill>
                <a:latin typeface="Arial" panose="020B0604020202020204" pitchFamily="34" charset="0"/>
                <a:cs typeface="Arial" panose="020B0604020202020204" pitchFamily="34" charset="0"/>
              </a:rPr>
              <a:t>Intentional Ministry Reflection</a:t>
            </a:r>
          </a:p>
        </p:txBody>
      </p:sp>
      <p:sp>
        <p:nvSpPr>
          <p:cNvPr id="4" name="TextBox 3">
            <a:extLst>
              <a:ext uri="{FF2B5EF4-FFF2-40B4-BE49-F238E27FC236}">
                <a16:creationId xmlns:a16="http://schemas.microsoft.com/office/drawing/2014/main" id="{1B42F7C2-D954-58C9-D09E-6C6D35EC8EF3}"/>
              </a:ext>
            </a:extLst>
          </p:cNvPr>
          <p:cNvSpPr txBox="1"/>
          <p:nvPr/>
        </p:nvSpPr>
        <p:spPr>
          <a:xfrm>
            <a:off x="6833938" y="5991795"/>
            <a:ext cx="4813418" cy="369332"/>
          </a:xfrm>
          <a:prstGeom prst="rect">
            <a:avLst/>
          </a:prstGeom>
          <a:noFill/>
        </p:spPr>
        <p:txBody>
          <a:bodyPr wrap="square" rtlCol="0">
            <a:spAutoFit/>
          </a:bodyPr>
          <a:lstStyle/>
          <a:p>
            <a:pPr algn="r"/>
            <a:r>
              <a:rPr lang="en-US" dirty="0">
                <a:solidFill>
                  <a:schemeClr val="bg1"/>
                </a:solidFill>
                <a:latin typeface="Arial" panose="020B0604020202020204" pitchFamily="34" charset="0"/>
                <a:cs typeface="Arial" panose="020B0604020202020204" pitchFamily="34" charset="0"/>
              </a:rPr>
              <a:t>Archie Poulos. MTC 4</a:t>
            </a:r>
            <a:r>
              <a:rPr lang="en-US" baseline="30000" dirty="0">
                <a:solidFill>
                  <a:schemeClr val="bg1"/>
                </a:solidFill>
                <a:latin typeface="Arial" panose="020B0604020202020204" pitchFamily="34" charset="0"/>
                <a:cs typeface="Arial" panose="020B0604020202020204" pitchFamily="34" charset="0"/>
              </a:rPr>
              <a:t>th</a:t>
            </a:r>
            <a:r>
              <a:rPr lang="en-US" dirty="0">
                <a:solidFill>
                  <a:schemeClr val="bg1"/>
                </a:solidFill>
                <a:latin typeface="Arial" panose="020B0604020202020204" pitchFamily="34" charset="0"/>
                <a:cs typeface="Arial" panose="020B0604020202020204" pitchFamily="34" charset="0"/>
              </a:rPr>
              <a:t> Year Program.</a:t>
            </a:r>
          </a:p>
        </p:txBody>
      </p:sp>
      <p:sp>
        <p:nvSpPr>
          <p:cNvPr id="3" name="TextBox 2">
            <a:extLst>
              <a:ext uri="{FF2B5EF4-FFF2-40B4-BE49-F238E27FC236}">
                <a16:creationId xmlns:a16="http://schemas.microsoft.com/office/drawing/2014/main" id="{193BED55-2C29-6E68-51AF-03CAC776CC8C}"/>
              </a:ext>
            </a:extLst>
          </p:cNvPr>
          <p:cNvSpPr txBox="1"/>
          <p:nvPr/>
        </p:nvSpPr>
        <p:spPr>
          <a:xfrm>
            <a:off x="622409" y="1973179"/>
            <a:ext cx="11024946" cy="4031873"/>
          </a:xfrm>
          <a:prstGeom prst="rect">
            <a:avLst/>
          </a:prstGeom>
          <a:noFill/>
        </p:spPr>
        <p:txBody>
          <a:bodyPr wrap="square" rtlCol="0">
            <a:spAutoFit/>
          </a:bodyPr>
          <a:lstStyle/>
          <a:p>
            <a:pPr marL="742950" indent="-742950">
              <a:buFont typeface="+mj-lt"/>
              <a:buAutoNum type="arabicPeriod"/>
            </a:pPr>
            <a:r>
              <a:rPr lang="en-US" sz="3600" b="1" dirty="0">
                <a:solidFill>
                  <a:schemeClr val="bg1"/>
                </a:solidFill>
                <a:latin typeface="Arial" panose="020B0604020202020204" pitchFamily="34" charset="0"/>
                <a:cs typeface="Arial" panose="020B0604020202020204" pitchFamily="34" charset="0"/>
              </a:rPr>
              <a:t>Descriptive stage</a:t>
            </a:r>
            <a:br>
              <a:rPr lang="en-US" sz="3600" b="1"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Slowing down to notice the details of the event.</a:t>
            </a:r>
          </a:p>
          <a:p>
            <a:pPr marL="742950" indent="-742950">
              <a:buFont typeface="+mj-lt"/>
              <a:buAutoNum type="arabicPeriod"/>
            </a:pPr>
            <a:r>
              <a:rPr lang="en-US" sz="3600" b="1" dirty="0">
                <a:solidFill>
                  <a:schemeClr val="bg1"/>
                </a:solidFill>
                <a:latin typeface="Arial" panose="020B0604020202020204" pitchFamily="34" charset="0"/>
                <a:cs typeface="Arial" panose="020B0604020202020204" pitchFamily="34" charset="0"/>
              </a:rPr>
              <a:t>Exploratory stage</a:t>
            </a:r>
            <a:br>
              <a:rPr lang="en-US" sz="3600" b="1"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Identifying what’s going on for you in this event.</a:t>
            </a:r>
          </a:p>
          <a:p>
            <a:pPr marL="742950" indent="-742950">
              <a:buFont typeface="+mj-lt"/>
              <a:buAutoNum type="arabicPeriod"/>
            </a:pPr>
            <a:r>
              <a:rPr lang="en-US" sz="3600" b="1" dirty="0">
                <a:solidFill>
                  <a:schemeClr val="bg1"/>
                </a:solidFill>
                <a:latin typeface="Arial" panose="020B0604020202020204" pitchFamily="34" charset="0"/>
                <a:cs typeface="Arial" panose="020B0604020202020204" pitchFamily="34" charset="0"/>
              </a:rPr>
              <a:t>Assess stage</a:t>
            </a:r>
            <a:br>
              <a:rPr lang="en-US" sz="3600" b="1"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Measuring your knowledge against your values.</a:t>
            </a:r>
          </a:p>
          <a:p>
            <a:pPr marL="742950" indent="-742950">
              <a:buFont typeface="+mj-lt"/>
              <a:buAutoNum type="arabicPeriod"/>
            </a:pPr>
            <a:r>
              <a:rPr lang="en-US" sz="3600" b="1" dirty="0">
                <a:solidFill>
                  <a:schemeClr val="bg1"/>
                </a:solidFill>
                <a:latin typeface="Arial" panose="020B0604020202020204" pitchFamily="34" charset="0"/>
                <a:cs typeface="Arial" panose="020B0604020202020204" pitchFamily="34" charset="0"/>
              </a:rPr>
              <a:t>Enact stage</a:t>
            </a:r>
            <a:br>
              <a:rPr lang="en-US" sz="3600" b="1"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Growing from the event.</a:t>
            </a:r>
          </a:p>
        </p:txBody>
      </p:sp>
    </p:spTree>
    <p:extLst>
      <p:ext uri="{BB962C8B-B14F-4D97-AF65-F5344CB8AC3E}">
        <p14:creationId xmlns:p14="http://schemas.microsoft.com/office/powerpoint/2010/main" val="3830745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D2B70-6955-2D9C-2E4E-13E42A10974B}"/>
              </a:ext>
            </a:extLst>
          </p:cNvPr>
          <p:cNvSpPr txBox="1"/>
          <p:nvPr/>
        </p:nvSpPr>
        <p:spPr>
          <a:xfrm>
            <a:off x="516082" y="418255"/>
            <a:ext cx="11159836"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EFFECTIVENESS vs EFFICIENCY</a:t>
            </a:r>
          </a:p>
        </p:txBody>
      </p:sp>
      <p:pic>
        <p:nvPicPr>
          <p:cNvPr id="3" name="Picture 2" descr="A picture containing clock, wall clock, quartz clock, time&#10;&#10;Description automatically generated">
            <a:extLst>
              <a:ext uri="{FF2B5EF4-FFF2-40B4-BE49-F238E27FC236}">
                <a16:creationId xmlns:a16="http://schemas.microsoft.com/office/drawing/2014/main" id="{6AF37848-F257-0D07-1235-B2E366DEC6E7}"/>
              </a:ext>
            </a:extLst>
          </p:cNvPr>
          <p:cNvPicPr>
            <a:picLocks noChangeAspect="1"/>
          </p:cNvPicPr>
          <p:nvPr/>
        </p:nvPicPr>
        <p:blipFill>
          <a:blip r:embed="rId3"/>
          <a:stretch>
            <a:fillRect/>
          </a:stretch>
        </p:blipFill>
        <p:spPr>
          <a:xfrm>
            <a:off x="2910028" y="1826460"/>
            <a:ext cx="6371944" cy="4221413"/>
          </a:xfrm>
          <a:prstGeom prst="rect">
            <a:avLst/>
          </a:prstGeom>
          <a:effectLst>
            <a:softEdge rad="157484"/>
          </a:effectLst>
        </p:spPr>
      </p:pic>
    </p:spTree>
    <p:extLst>
      <p:ext uri="{BB962C8B-B14F-4D97-AF65-F5344CB8AC3E}">
        <p14:creationId xmlns:p14="http://schemas.microsoft.com/office/powerpoint/2010/main" val="1314669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D2B70-6955-2D9C-2E4E-13E42A10974B}"/>
              </a:ext>
            </a:extLst>
          </p:cNvPr>
          <p:cNvSpPr txBox="1"/>
          <p:nvPr/>
        </p:nvSpPr>
        <p:spPr>
          <a:xfrm>
            <a:off x="516082" y="418255"/>
            <a:ext cx="11159836"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EFFECTIVENESS vs EFFICIENCY</a:t>
            </a:r>
          </a:p>
        </p:txBody>
      </p:sp>
      <p:sp>
        <p:nvSpPr>
          <p:cNvPr id="5" name="TextBox 4">
            <a:extLst>
              <a:ext uri="{FF2B5EF4-FFF2-40B4-BE49-F238E27FC236}">
                <a16:creationId xmlns:a16="http://schemas.microsoft.com/office/drawing/2014/main" id="{D099E897-A1D6-A367-B998-A3BB86DCDFE1}"/>
              </a:ext>
            </a:extLst>
          </p:cNvPr>
          <p:cNvSpPr txBox="1"/>
          <p:nvPr/>
        </p:nvSpPr>
        <p:spPr>
          <a:xfrm>
            <a:off x="1273354" y="1592264"/>
            <a:ext cx="9770797" cy="4847481"/>
          </a:xfrm>
          <a:prstGeom prst="rect">
            <a:avLst/>
          </a:prstGeom>
          <a:noFill/>
        </p:spPr>
        <p:txBody>
          <a:bodyPr wrap="square" rtlCol="0">
            <a:spAutoFit/>
          </a:bodyPr>
          <a:lstStyle/>
          <a:p>
            <a:pPr algn="ctr"/>
            <a:r>
              <a:rPr lang="en-AU" sz="3600" i="1" u="none" strike="noStrike" dirty="0">
                <a:solidFill>
                  <a:schemeClr val="bg1"/>
                </a:solidFill>
                <a:effectLst/>
                <a:latin typeface="Arial" panose="020B0604020202020204" pitchFamily="34" charset="0"/>
                <a:cs typeface="Arial" panose="020B0604020202020204" pitchFamily="34" charset="0"/>
              </a:rPr>
              <a:t>I spent much of my early ministry life avoiding reflection because I was too busy. In reality, my lack of reflection was a symptom of living in reactivity… Taking time out in supervision and stepping back to see the big picture has helped me to say no more often and live a more thoughtful and healthily balanced ministry life.</a:t>
            </a:r>
          </a:p>
          <a:p>
            <a:pPr algn="ctr"/>
            <a:endParaRPr lang="en-AU" sz="2400" b="0" dirty="0">
              <a:solidFill>
                <a:schemeClr val="bg1"/>
              </a:solidFill>
              <a:latin typeface="Arial" panose="020B0604020202020204" pitchFamily="34" charset="0"/>
              <a:cs typeface="Arial" panose="020B0604020202020204" pitchFamily="34" charset="0"/>
            </a:endParaRPr>
          </a:p>
          <a:p>
            <a:pPr algn="ctr"/>
            <a:r>
              <a:rPr lang="en-AU" sz="2400" b="0" dirty="0">
                <a:solidFill>
                  <a:schemeClr val="bg1"/>
                </a:solidFill>
                <a:latin typeface="Arial" panose="020B0604020202020204" pitchFamily="34" charset="0"/>
                <a:cs typeface="Arial" panose="020B0604020202020204" pitchFamily="34" charset="0"/>
              </a:rPr>
              <a:t>Paul </a:t>
            </a:r>
            <a:r>
              <a:rPr lang="en-AU" sz="2400" b="0" dirty="0" err="1">
                <a:solidFill>
                  <a:schemeClr val="bg1"/>
                </a:solidFill>
                <a:latin typeface="Arial" panose="020B0604020202020204" pitchFamily="34" charset="0"/>
                <a:cs typeface="Arial" panose="020B0604020202020204" pitchFamily="34" charset="0"/>
              </a:rPr>
              <a:t>Grimmond</a:t>
            </a:r>
            <a:r>
              <a:rPr lang="en-AU" sz="2400" b="0" dirty="0">
                <a:solidFill>
                  <a:schemeClr val="bg1"/>
                </a:solidFill>
                <a:latin typeface="Arial" panose="020B0604020202020204" pitchFamily="34" charset="0"/>
                <a:cs typeface="Arial" panose="020B0604020202020204" pitchFamily="34" charset="0"/>
              </a:rPr>
              <a:t>. Dean of Students Moore College.</a:t>
            </a:r>
            <a:endParaRPr lang="en-AU" sz="2400" b="0" strike="noStrike" dirty="0">
              <a:solidFill>
                <a:schemeClr val="bg1"/>
              </a:solidFill>
              <a:effectLst/>
              <a:latin typeface="Arial" panose="020B0604020202020204" pitchFamily="34" charset="0"/>
              <a:cs typeface="Arial" panose="020B0604020202020204" pitchFamily="34" charset="0"/>
            </a:endParaRPr>
          </a:p>
          <a:p>
            <a:pPr algn="ctr"/>
            <a:endParaRPr lang="en-AU"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463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14F391-7587-EF3F-42D7-C4AD27C84EA9}"/>
              </a:ext>
            </a:extLst>
          </p:cNvPr>
          <p:cNvSpPr txBox="1"/>
          <p:nvPr/>
        </p:nvSpPr>
        <p:spPr>
          <a:xfrm>
            <a:off x="248652" y="496873"/>
            <a:ext cx="11694695"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BUILDING RESILIENCE</a:t>
            </a:r>
          </a:p>
        </p:txBody>
      </p:sp>
      <p:sp>
        <p:nvSpPr>
          <p:cNvPr id="4" name="TextBox 3">
            <a:extLst>
              <a:ext uri="{FF2B5EF4-FFF2-40B4-BE49-F238E27FC236}">
                <a16:creationId xmlns:a16="http://schemas.microsoft.com/office/drawing/2014/main" id="{1B42F7C2-D954-58C9-D09E-6C6D35EC8EF3}"/>
              </a:ext>
            </a:extLst>
          </p:cNvPr>
          <p:cNvSpPr txBox="1"/>
          <p:nvPr/>
        </p:nvSpPr>
        <p:spPr>
          <a:xfrm>
            <a:off x="4740728" y="5622462"/>
            <a:ext cx="2710543"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2 Corinthians 4:7-9 NIV</a:t>
            </a:r>
          </a:p>
        </p:txBody>
      </p:sp>
      <p:sp>
        <p:nvSpPr>
          <p:cNvPr id="2" name="TextBox 1">
            <a:extLst>
              <a:ext uri="{FF2B5EF4-FFF2-40B4-BE49-F238E27FC236}">
                <a16:creationId xmlns:a16="http://schemas.microsoft.com/office/drawing/2014/main" id="{F415175B-782C-2262-31F7-124B42761694}"/>
              </a:ext>
            </a:extLst>
          </p:cNvPr>
          <p:cNvSpPr txBox="1"/>
          <p:nvPr/>
        </p:nvSpPr>
        <p:spPr>
          <a:xfrm>
            <a:off x="1581149" y="1767006"/>
            <a:ext cx="9029700" cy="3416320"/>
          </a:xfrm>
          <a:prstGeom prst="rect">
            <a:avLst/>
          </a:prstGeom>
          <a:noFill/>
        </p:spPr>
        <p:txBody>
          <a:bodyPr wrap="square" rtlCol="0">
            <a:spAutoFit/>
          </a:bodyPr>
          <a:lstStyle/>
          <a:p>
            <a:pPr algn="ctr"/>
            <a:r>
              <a:rPr lang="en-AU" sz="3600" i="1" dirty="0">
                <a:solidFill>
                  <a:schemeClr val="bg1"/>
                </a:solidFill>
              </a:rPr>
              <a:t>But we have this treasure in jars of clay to show that this all-surpassing power is from God and not from us. We are hard pressed on every side, but not crushed; perplexed, but not in despair;</a:t>
            </a:r>
            <a:r>
              <a:rPr lang="en-AU" sz="3600" b="1" i="1" baseline="30000" dirty="0">
                <a:solidFill>
                  <a:schemeClr val="bg1"/>
                </a:solidFill>
                <a:effectLst/>
                <a:latin typeface="system-ui"/>
              </a:rPr>
              <a:t> </a:t>
            </a:r>
            <a:r>
              <a:rPr lang="en-AU" sz="3600" i="1" dirty="0">
                <a:solidFill>
                  <a:schemeClr val="bg1"/>
                </a:solidFill>
              </a:rPr>
              <a:t>persecuted, but not abandoned; struck down, but not destroyed. </a:t>
            </a:r>
            <a:endParaRPr lang="en-US" sz="36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6927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14F391-7587-EF3F-42D7-C4AD27C84EA9}"/>
              </a:ext>
            </a:extLst>
          </p:cNvPr>
          <p:cNvSpPr txBox="1"/>
          <p:nvPr/>
        </p:nvSpPr>
        <p:spPr>
          <a:xfrm>
            <a:off x="248651" y="3013501"/>
            <a:ext cx="11694695"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SHOW VIDEO</a:t>
            </a:r>
          </a:p>
        </p:txBody>
      </p:sp>
    </p:spTree>
    <p:extLst>
      <p:ext uri="{BB962C8B-B14F-4D97-AF65-F5344CB8AC3E}">
        <p14:creationId xmlns:p14="http://schemas.microsoft.com/office/powerpoint/2010/main" val="287425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D2B70-6955-2D9C-2E4E-13E42A10974B}"/>
              </a:ext>
            </a:extLst>
          </p:cNvPr>
          <p:cNvSpPr txBox="1"/>
          <p:nvPr/>
        </p:nvSpPr>
        <p:spPr>
          <a:xfrm>
            <a:off x="1291650" y="884420"/>
            <a:ext cx="9608695"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6 IMAGES FOR SUPERVISION</a:t>
            </a:r>
          </a:p>
        </p:txBody>
      </p:sp>
      <p:sp>
        <p:nvSpPr>
          <p:cNvPr id="5" name="TextBox 4">
            <a:extLst>
              <a:ext uri="{FF2B5EF4-FFF2-40B4-BE49-F238E27FC236}">
                <a16:creationId xmlns:a16="http://schemas.microsoft.com/office/drawing/2014/main" id="{D099E897-A1D6-A367-B998-A3BB86DCDFE1}"/>
              </a:ext>
            </a:extLst>
          </p:cNvPr>
          <p:cNvSpPr txBox="1"/>
          <p:nvPr/>
        </p:nvSpPr>
        <p:spPr>
          <a:xfrm>
            <a:off x="2866865" y="2152754"/>
            <a:ext cx="6458263" cy="3970318"/>
          </a:xfrm>
          <a:prstGeom prst="rect">
            <a:avLst/>
          </a:prstGeom>
          <a:noFill/>
        </p:spPr>
        <p:txBody>
          <a:bodyPr wrap="square" rtlCol="0">
            <a:spAutoFit/>
          </a:bodyPr>
          <a:lstStyle/>
          <a:p>
            <a:pPr marL="742950" indent="-742950">
              <a:buAutoNum type="arabicPeriod"/>
            </a:pPr>
            <a:r>
              <a:rPr lang="en-US" sz="3600" dirty="0">
                <a:solidFill>
                  <a:schemeClr val="bg1"/>
                </a:solidFill>
                <a:latin typeface="Arial" panose="020B0604020202020204" pitchFamily="34" charset="0"/>
                <a:cs typeface="Arial" panose="020B0604020202020204" pitchFamily="34" charset="0"/>
              </a:rPr>
              <a:t>PIT-HEAD TIME</a:t>
            </a:r>
          </a:p>
          <a:p>
            <a:pPr marL="742950" indent="-742950">
              <a:buAutoNum type="arabicPeriod"/>
            </a:pPr>
            <a:r>
              <a:rPr lang="en-US" sz="3600" dirty="0">
                <a:solidFill>
                  <a:schemeClr val="bg1"/>
                </a:solidFill>
                <a:latin typeface="Arial" panose="020B0604020202020204" pitchFamily="34" charset="0"/>
                <a:cs typeface="Arial" panose="020B0604020202020204" pitchFamily="34" charset="0"/>
              </a:rPr>
              <a:t>MOBIUS STRIP</a:t>
            </a:r>
          </a:p>
          <a:p>
            <a:pPr marL="742950" indent="-742950">
              <a:buAutoNum type="arabicPeriod"/>
            </a:pPr>
            <a:r>
              <a:rPr lang="en-US" sz="3600" dirty="0">
                <a:solidFill>
                  <a:schemeClr val="bg1"/>
                </a:solidFill>
                <a:latin typeface="Arial" panose="020B0604020202020204" pitchFamily="34" charset="0"/>
                <a:cs typeface="Arial" panose="020B0604020202020204" pitchFamily="34" charset="0"/>
              </a:rPr>
              <a:t>REMOTE CONTROL</a:t>
            </a:r>
          </a:p>
          <a:p>
            <a:pPr marL="742950" indent="-742950">
              <a:buAutoNum type="arabicPeriod"/>
            </a:pPr>
            <a:r>
              <a:rPr lang="en-US" sz="3600" dirty="0">
                <a:solidFill>
                  <a:schemeClr val="bg1"/>
                </a:solidFill>
                <a:latin typeface="Arial" panose="020B0604020202020204" pitchFamily="34" charset="0"/>
                <a:cs typeface="Arial" panose="020B0604020202020204" pitchFamily="34" charset="0"/>
              </a:rPr>
              <a:t>ROOM WITH A VIEW</a:t>
            </a:r>
          </a:p>
          <a:p>
            <a:pPr marL="742950" indent="-742950">
              <a:buAutoNum type="arabicPeriod"/>
            </a:pPr>
            <a:r>
              <a:rPr lang="en-US" sz="3600" dirty="0">
                <a:solidFill>
                  <a:schemeClr val="bg1"/>
                </a:solidFill>
                <a:latin typeface="Arial" panose="020B0604020202020204" pitchFamily="34" charset="0"/>
                <a:cs typeface="Arial" panose="020B0604020202020204" pitchFamily="34" charset="0"/>
              </a:rPr>
              <a:t>FRESH PERSPECTIVES</a:t>
            </a:r>
          </a:p>
          <a:p>
            <a:pPr marL="742950" indent="-742950">
              <a:buAutoNum type="arabicPeriod"/>
            </a:pPr>
            <a:r>
              <a:rPr lang="en-US" sz="3600" dirty="0">
                <a:solidFill>
                  <a:schemeClr val="bg1"/>
                </a:solidFill>
                <a:latin typeface="Arial" panose="020B0604020202020204" pitchFamily="34" charset="0"/>
                <a:cs typeface="Arial" panose="020B0604020202020204" pitchFamily="34" charset="0"/>
              </a:rPr>
              <a:t>THREE-LEGGED STOOL</a:t>
            </a:r>
          </a:p>
          <a:p>
            <a:pPr marL="742950" indent="-742950">
              <a:buAutoNum type="arabicPeriod"/>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754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tairs, black and white, monochrome, monochrome photography&#10;&#10;Description automatically generated">
            <a:extLst>
              <a:ext uri="{FF2B5EF4-FFF2-40B4-BE49-F238E27FC236}">
                <a16:creationId xmlns:a16="http://schemas.microsoft.com/office/drawing/2014/main" id="{C01E771C-EA60-42DA-7F13-27E36C3F492A}"/>
              </a:ext>
            </a:extLst>
          </p:cNvPr>
          <p:cNvPicPr>
            <a:picLocks noChangeAspect="1"/>
          </p:cNvPicPr>
          <p:nvPr/>
        </p:nvPicPr>
        <p:blipFill>
          <a:blip r:embed="rId2"/>
          <a:stretch>
            <a:fillRect/>
          </a:stretch>
        </p:blipFill>
        <p:spPr>
          <a:xfrm>
            <a:off x="5720445" y="1961306"/>
            <a:ext cx="5726243" cy="3433989"/>
          </a:xfrm>
          <a:prstGeom prst="rect">
            <a:avLst/>
          </a:prstGeom>
        </p:spPr>
      </p:pic>
      <p:sp>
        <p:nvSpPr>
          <p:cNvPr id="6" name="TextBox 5">
            <a:extLst>
              <a:ext uri="{FF2B5EF4-FFF2-40B4-BE49-F238E27FC236}">
                <a16:creationId xmlns:a16="http://schemas.microsoft.com/office/drawing/2014/main" id="{B79BAEF6-E9C4-5289-A23C-4BF7A0F80D01}"/>
              </a:ext>
            </a:extLst>
          </p:cNvPr>
          <p:cNvSpPr txBox="1"/>
          <p:nvPr/>
        </p:nvSpPr>
        <p:spPr>
          <a:xfrm>
            <a:off x="2273508" y="473750"/>
            <a:ext cx="7644983"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PIT-HEAD TIME</a:t>
            </a:r>
          </a:p>
        </p:txBody>
      </p:sp>
      <p:sp>
        <p:nvSpPr>
          <p:cNvPr id="7" name="TextBox 6">
            <a:extLst>
              <a:ext uri="{FF2B5EF4-FFF2-40B4-BE49-F238E27FC236}">
                <a16:creationId xmlns:a16="http://schemas.microsoft.com/office/drawing/2014/main" id="{00898488-D210-19D6-BBDD-A3DCD71BAFB8}"/>
              </a:ext>
            </a:extLst>
          </p:cNvPr>
          <p:cNvSpPr txBox="1"/>
          <p:nvPr/>
        </p:nvSpPr>
        <p:spPr>
          <a:xfrm>
            <a:off x="6629401" y="6051854"/>
            <a:ext cx="4987976" cy="369332"/>
          </a:xfrm>
          <a:prstGeom prst="rect">
            <a:avLst/>
          </a:prstGeom>
          <a:noFill/>
        </p:spPr>
        <p:txBody>
          <a:bodyPr wrap="square" rtlCol="0">
            <a:spAutoFit/>
          </a:bodyPr>
          <a:lstStyle/>
          <a:p>
            <a:pPr algn="r"/>
            <a:r>
              <a:rPr lang="en-US" dirty="0">
                <a:solidFill>
                  <a:schemeClr val="bg1"/>
                </a:solidFill>
                <a:latin typeface="Arial" panose="020B0604020202020204" pitchFamily="34" charset="0"/>
                <a:cs typeface="Arial" panose="020B0604020202020204" pitchFamily="34" charset="0"/>
              </a:rPr>
              <a:t>IMAGES Courtesy Geoff Broughton, GCPS</a:t>
            </a:r>
          </a:p>
        </p:txBody>
      </p:sp>
      <p:pic>
        <p:nvPicPr>
          <p:cNvPr id="4" name="Picture 3" descr="A group of men wearing hard hats&#10;&#10;Description automatically generated with low confidence">
            <a:extLst>
              <a:ext uri="{FF2B5EF4-FFF2-40B4-BE49-F238E27FC236}">
                <a16:creationId xmlns:a16="http://schemas.microsoft.com/office/drawing/2014/main" id="{EB7E28F0-FA35-BFC6-4F77-4EF74D3F8F0A}"/>
              </a:ext>
            </a:extLst>
          </p:cNvPr>
          <p:cNvPicPr>
            <a:picLocks noChangeAspect="1"/>
          </p:cNvPicPr>
          <p:nvPr/>
        </p:nvPicPr>
        <p:blipFill>
          <a:blip r:embed="rId3"/>
          <a:stretch>
            <a:fillRect/>
          </a:stretch>
        </p:blipFill>
        <p:spPr>
          <a:xfrm>
            <a:off x="966922" y="1961307"/>
            <a:ext cx="5014153" cy="3433988"/>
          </a:xfrm>
          <a:prstGeom prst="rect">
            <a:avLst/>
          </a:prstGeom>
        </p:spPr>
      </p:pic>
    </p:spTree>
    <p:extLst>
      <p:ext uri="{BB962C8B-B14F-4D97-AF65-F5344CB8AC3E}">
        <p14:creationId xmlns:p14="http://schemas.microsoft.com/office/powerpoint/2010/main" val="3747050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D2B70-6955-2D9C-2E4E-13E42A10974B}"/>
              </a:ext>
            </a:extLst>
          </p:cNvPr>
          <p:cNvSpPr txBox="1"/>
          <p:nvPr/>
        </p:nvSpPr>
        <p:spPr>
          <a:xfrm>
            <a:off x="519659" y="465618"/>
            <a:ext cx="11152682"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WHAT I WANT IT TO BE</a:t>
            </a:r>
          </a:p>
        </p:txBody>
      </p:sp>
      <p:pic>
        <p:nvPicPr>
          <p:cNvPr id="3" name="Picture 2" descr="A motorcycle parked on a grassy hill&#10;&#10;Description automatically generated with low confidence">
            <a:extLst>
              <a:ext uri="{FF2B5EF4-FFF2-40B4-BE49-F238E27FC236}">
                <a16:creationId xmlns:a16="http://schemas.microsoft.com/office/drawing/2014/main" id="{6AD738A7-45C9-2FE1-674B-34555F3BED2C}"/>
              </a:ext>
            </a:extLst>
          </p:cNvPr>
          <p:cNvPicPr>
            <a:picLocks noChangeAspect="1"/>
          </p:cNvPicPr>
          <p:nvPr/>
        </p:nvPicPr>
        <p:blipFill>
          <a:blip r:embed="rId2"/>
          <a:stretch>
            <a:fillRect/>
          </a:stretch>
        </p:blipFill>
        <p:spPr>
          <a:xfrm>
            <a:off x="7142921" y="4336451"/>
            <a:ext cx="3002822" cy="1689087"/>
          </a:xfrm>
          <a:prstGeom prst="rect">
            <a:avLst/>
          </a:prstGeom>
        </p:spPr>
      </p:pic>
      <p:pic>
        <p:nvPicPr>
          <p:cNvPr id="7" name="Picture 6" descr="A group of people riding motorcycles on a road&#10;&#10;Description automatically generated with low confidence">
            <a:extLst>
              <a:ext uri="{FF2B5EF4-FFF2-40B4-BE49-F238E27FC236}">
                <a16:creationId xmlns:a16="http://schemas.microsoft.com/office/drawing/2014/main" id="{6CA49017-27B3-2ABE-EAD3-458417503951}"/>
              </a:ext>
            </a:extLst>
          </p:cNvPr>
          <p:cNvPicPr>
            <a:picLocks noChangeAspect="1"/>
          </p:cNvPicPr>
          <p:nvPr/>
        </p:nvPicPr>
        <p:blipFill>
          <a:blip r:embed="rId3"/>
          <a:stretch>
            <a:fillRect/>
          </a:stretch>
        </p:blipFill>
        <p:spPr>
          <a:xfrm>
            <a:off x="2046255" y="1480050"/>
            <a:ext cx="3989651" cy="2240853"/>
          </a:xfrm>
          <a:prstGeom prst="rect">
            <a:avLst/>
          </a:prstGeom>
        </p:spPr>
      </p:pic>
      <p:pic>
        <p:nvPicPr>
          <p:cNvPr id="13" name="Picture 12" descr="A group of people riding motorcycles on the road&#10;&#10;Description automatically generated with medium confidence">
            <a:extLst>
              <a:ext uri="{FF2B5EF4-FFF2-40B4-BE49-F238E27FC236}">
                <a16:creationId xmlns:a16="http://schemas.microsoft.com/office/drawing/2014/main" id="{721CEACE-1FE4-2E46-9CE8-F14C773ADD86}"/>
              </a:ext>
            </a:extLst>
          </p:cNvPr>
          <p:cNvPicPr>
            <a:picLocks noChangeAspect="1"/>
          </p:cNvPicPr>
          <p:nvPr/>
        </p:nvPicPr>
        <p:blipFill>
          <a:blip r:embed="rId4"/>
          <a:stretch>
            <a:fillRect/>
          </a:stretch>
        </p:blipFill>
        <p:spPr>
          <a:xfrm>
            <a:off x="6136297" y="1480051"/>
            <a:ext cx="4009447" cy="2672964"/>
          </a:xfrm>
          <a:prstGeom prst="rect">
            <a:avLst/>
          </a:prstGeom>
        </p:spPr>
      </p:pic>
      <p:pic>
        <p:nvPicPr>
          <p:cNvPr id="16" name="Picture 15" descr="A group of men sitting on motorcycles&#10;&#10;Description automatically generated">
            <a:extLst>
              <a:ext uri="{FF2B5EF4-FFF2-40B4-BE49-F238E27FC236}">
                <a16:creationId xmlns:a16="http://schemas.microsoft.com/office/drawing/2014/main" id="{BD939502-D101-FDA5-E5B1-AFB3B23435C3}"/>
              </a:ext>
            </a:extLst>
          </p:cNvPr>
          <p:cNvPicPr>
            <a:picLocks noChangeAspect="1"/>
          </p:cNvPicPr>
          <p:nvPr/>
        </p:nvPicPr>
        <p:blipFill>
          <a:blip r:embed="rId5"/>
          <a:stretch>
            <a:fillRect/>
          </a:stretch>
        </p:blipFill>
        <p:spPr>
          <a:xfrm>
            <a:off x="2046257" y="3869810"/>
            <a:ext cx="3002822" cy="2249387"/>
          </a:xfrm>
          <a:prstGeom prst="rect">
            <a:avLst/>
          </a:prstGeom>
        </p:spPr>
      </p:pic>
    </p:spTree>
    <p:extLst>
      <p:ext uri="{BB962C8B-B14F-4D97-AF65-F5344CB8AC3E}">
        <p14:creationId xmlns:p14="http://schemas.microsoft.com/office/powerpoint/2010/main" val="2677547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FD4339-AF30-2DF2-091F-EC75906A5FB7}"/>
              </a:ext>
            </a:extLst>
          </p:cNvPr>
          <p:cNvSpPr txBox="1"/>
          <p:nvPr/>
        </p:nvSpPr>
        <p:spPr>
          <a:xfrm>
            <a:off x="2273508" y="664400"/>
            <a:ext cx="7644983"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MOBIUS STRIP</a:t>
            </a:r>
          </a:p>
        </p:txBody>
      </p:sp>
      <p:pic>
        <p:nvPicPr>
          <p:cNvPr id="16" name="Picture 15" descr="A picture containing graphics, black&#10;&#10;Description automatically generated">
            <a:extLst>
              <a:ext uri="{FF2B5EF4-FFF2-40B4-BE49-F238E27FC236}">
                <a16:creationId xmlns:a16="http://schemas.microsoft.com/office/drawing/2014/main" id="{3B6B29BF-6596-2327-2743-CC44F140D5E1}"/>
              </a:ext>
            </a:extLst>
          </p:cNvPr>
          <p:cNvPicPr>
            <a:picLocks noChangeAspect="1"/>
          </p:cNvPicPr>
          <p:nvPr/>
        </p:nvPicPr>
        <p:blipFill>
          <a:blip r:embed="rId3"/>
          <a:stretch>
            <a:fillRect/>
          </a:stretch>
        </p:blipFill>
        <p:spPr>
          <a:xfrm>
            <a:off x="1520591" y="2330539"/>
            <a:ext cx="9150818" cy="3392498"/>
          </a:xfrm>
          <a:prstGeom prst="rect">
            <a:avLst/>
          </a:prstGeom>
        </p:spPr>
      </p:pic>
    </p:spTree>
    <p:extLst>
      <p:ext uri="{BB962C8B-B14F-4D97-AF65-F5344CB8AC3E}">
        <p14:creationId xmlns:p14="http://schemas.microsoft.com/office/powerpoint/2010/main" val="1198457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black remote control with white and black buttons&#10;&#10;Description automatically generated with low confidence">
            <a:extLst>
              <a:ext uri="{FF2B5EF4-FFF2-40B4-BE49-F238E27FC236}">
                <a16:creationId xmlns:a16="http://schemas.microsoft.com/office/drawing/2014/main" id="{9F56CFC3-F76D-A1C3-4CB1-FC46372E51E8}"/>
              </a:ext>
            </a:extLst>
          </p:cNvPr>
          <p:cNvPicPr>
            <a:picLocks noChangeAspect="1"/>
          </p:cNvPicPr>
          <p:nvPr/>
        </p:nvPicPr>
        <p:blipFill>
          <a:blip r:embed="rId2"/>
          <a:stretch>
            <a:fillRect/>
          </a:stretch>
        </p:blipFill>
        <p:spPr>
          <a:xfrm>
            <a:off x="2815964" y="1685436"/>
            <a:ext cx="6330222" cy="4632114"/>
          </a:xfrm>
          <a:prstGeom prst="rect">
            <a:avLst/>
          </a:prstGeom>
          <a:effectLst>
            <a:softEdge rad="158345"/>
          </a:effectLst>
        </p:spPr>
      </p:pic>
      <p:sp>
        <p:nvSpPr>
          <p:cNvPr id="7" name="TextBox 6">
            <a:extLst>
              <a:ext uri="{FF2B5EF4-FFF2-40B4-BE49-F238E27FC236}">
                <a16:creationId xmlns:a16="http://schemas.microsoft.com/office/drawing/2014/main" id="{05EF1ABE-BCC6-88AB-695A-C75344205FDB}"/>
              </a:ext>
            </a:extLst>
          </p:cNvPr>
          <p:cNvSpPr txBox="1"/>
          <p:nvPr/>
        </p:nvSpPr>
        <p:spPr>
          <a:xfrm>
            <a:off x="2158583" y="540450"/>
            <a:ext cx="7644983"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REMOTE CONTROL</a:t>
            </a:r>
          </a:p>
        </p:txBody>
      </p:sp>
    </p:spTree>
    <p:extLst>
      <p:ext uri="{BB962C8B-B14F-4D97-AF65-F5344CB8AC3E}">
        <p14:creationId xmlns:p14="http://schemas.microsoft.com/office/powerpoint/2010/main" val="2633582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erson opening curtains with his arms stretched out&#10;&#10;Description automatically generated with low confidence">
            <a:extLst>
              <a:ext uri="{FF2B5EF4-FFF2-40B4-BE49-F238E27FC236}">
                <a16:creationId xmlns:a16="http://schemas.microsoft.com/office/drawing/2014/main" id="{19100A4B-1993-433F-8EBA-F8070E354D9B}"/>
              </a:ext>
            </a:extLst>
          </p:cNvPr>
          <p:cNvPicPr>
            <a:picLocks noChangeAspect="1"/>
          </p:cNvPicPr>
          <p:nvPr/>
        </p:nvPicPr>
        <p:blipFill>
          <a:blip r:embed="rId2"/>
          <a:stretch>
            <a:fillRect/>
          </a:stretch>
        </p:blipFill>
        <p:spPr>
          <a:xfrm>
            <a:off x="2750383" y="2127945"/>
            <a:ext cx="6691234" cy="3875616"/>
          </a:xfrm>
          <a:prstGeom prst="rect">
            <a:avLst/>
          </a:prstGeom>
          <a:effectLst>
            <a:softEdge rad="0"/>
          </a:effectLst>
        </p:spPr>
      </p:pic>
      <p:sp>
        <p:nvSpPr>
          <p:cNvPr id="7" name="TextBox 6">
            <a:extLst>
              <a:ext uri="{FF2B5EF4-FFF2-40B4-BE49-F238E27FC236}">
                <a16:creationId xmlns:a16="http://schemas.microsoft.com/office/drawing/2014/main" id="{15621EEA-6D79-C48F-38C6-46CB36FBAAEF}"/>
              </a:ext>
            </a:extLst>
          </p:cNvPr>
          <p:cNvSpPr txBox="1"/>
          <p:nvPr/>
        </p:nvSpPr>
        <p:spPr>
          <a:xfrm>
            <a:off x="2273508" y="648699"/>
            <a:ext cx="7644983"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ROOM WITH A VIEW</a:t>
            </a:r>
          </a:p>
        </p:txBody>
      </p:sp>
    </p:spTree>
    <p:extLst>
      <p:ext uri="{BB962C8B-B14F-4D97-AF65-F5344CB8AC3E}">
        <p14:creationId xmlns:p14="http://schemas.microsoft.com/office/powerpoint/2010/main" val="4222796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621EEA-6D79-C48F-38C6-46CB36FBAAEF}"/>
              </a:ext>
            </a:extLst>
          </p:cNvPr>
          <p:cNvSpPr txBox="1"/>
          <p:nvPr/>
        </p:nvSpPr>
        <p:spPr>
          <a:xfrm>
            <a:off x="1981200" y="568661"/>
            <a:ext cx="8229600"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FRESH PERSPECTIVES</a:t>
            </a:r>
          </a:p>
        </p:txBody>
      </p:sp>
      <p:pic>
        <p:nvPicPr>
          <p:cNvPr id="3" name="Picture 2" descr="A hand holding a camera lens&#10;&#10;Description automatically generated">
            <a:extLst>
              <a:ext uri="{FF2B5EF4-FFF2-40B4-BE49-F238E27FC236}">
                <a16:creationId xmlns:a16="http://schemas.microsoft.com/office/drawing/2014/main" id="{4BCEE874-561E-5E5D-0DFD-C8434EE15E52}"/>
              </a:ext>
            </a:extLst>
          </p:cNvPr>
          <p:cNvPicPr>
            <a:picLocks noChangeAspect="1"/>
          </p:cNvPicPr>
          <p:nvPr/>
        </p:nvPicPr>
        <p:blipFill>
          <a:blip r:embed="rId2"/>
          <a:stretch>
            <a:fillRect/>
          </a:stretch>
        </p:blipFill>
        <p:spPr>
          <a:xfrm>
            <a:off x="2369820" y="1685436"/>
            <a:ext cx="7452360" cy="4603903"/>
          </a:xfrm>
          <a:prstGeom prst="rect">
            <a:avLst/>
          </a:prstGeom>
          <a:effectLst>
            <a:softEdge rad="162141"/>
          </a:effectLst>
        </p:spPr>
      </p:pic>
    </p:spTree>
    <p:extLst>
      <p:ext uri="{BB962C8B-B14F-4D97-AF65-F5344CB8AC3E}">
        <p14:creationId xmlns:p14="http://schemas.microsoft.com/office/powerpoint/2010/main" val="3952447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14F391-7587-EF3F-42D7-C4AD27C84EA9}"/>
              </a:ext>
            </a:extLst>
          </p:cNvPr>
          <p:cNvSpPr txBox="1"/>
          <p:nvPr/>
        </p:nvSpPr>
        <p:spPr>
          <a:xfrm>
            <a:off x="1801314" y="608500"/>
            <a:ext cx="8589363"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THREE-LEGGED STOOL</a:t>
            </a:r>
          </a:p>
        </p:txBody>
      </p:sp>
      <p:sp>
        <p:nvSpPr>
          <p:cNvPr id="9" name="TextBox 8">
            <a:extLst>
              <a:ext uri="{FF2B5EF4-FFF2-40B4-BE49-F238E27FC236}">
                <a16:creationId xmlns:a16="http://schemas.microsoft.com/office/drawing/2014/main" id="{75FC9736-5800-6C6C-5782-D03DEEDBAA25}"/>
              </a:ext>
            </a:extLst>
          </p:cNvPr>
          <p:cNvSpPr txBox="1"/>
          <p:nvPr/>
        </p:nvSpPr>
        <p:spPr>
          <a:xfrm>
            <a:off x="1400404" y="3657600"/>
            <a:ext cx="2833141" cy="646331"/>
          </a:xfrm>
          <a:prstGeom prst="rect">
            <a:avLst/>
          </a:prstGeom>
          <a:no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FORMATIVE</a:t>
            </a:r>
          </a:p>
        </p:txBody>
      </p:sp>
      <p:sp>
        <p:nvSpPr>
          <p:cNvPr id="10" name="TextBox 9">
            <a:extLst>
              <a:ext uri="{FF2B5EF4-FFF2-40B4-BE49-F238E27FC236}">
                <a16:creationId xmlns:a16="http://schemas.microsoft.com/office/drawing/2014/main" id="{DCDE230B-4282-F4F5-DD7D-CF14EFF70DCF}"/>
              </a:ext>
            </a:extLst>
          </p:cNvPr>
          <p:cNvSpPr txBox="1"/>
          <p:nvPr/>
        </p:nvSpPr>
        <p:spPr>
          <a:xfrm>
            <a:off x="7958455" y="3657600"/>
            <a:ext cx="3370959" cy="646331"/>
          </a:xfrm>
          <a:prstGeom prst="rect">
            <a:avLst/>
          </a:prstGeom>
          <a:no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NORMATIVE</a:t>
            </a:r>
          </a:p>
        </p:txBody>
      </p:sp>
      <p:sp>
        <p:nvSpPr>
          <p:cNvPr id="11" name="TextBox 10">
            <a:extLst>
              <a:ext uri="{FF2B5EF4-FFF2-40B4-BE49-F238E27FC236}">
                <a16:creationId xmlns:a16="http://schemas.microsoft.com/office/drawing/2014/main" id="{0D82B511-2C95-B031-16AF-1C53A014C505}"/>
              </a:ext>
            </a:extLst>
          </p:cNvPr>
          <p:cNvSpPr txBox="1"/>
          <p:nvPr/>
        </p:nvSpPr>
        <p:spPr>
          <a:xfrm>
            <a:off x="4126497" y="5698708"/>
            <a:ext cx="3939001" cy="646331"/>
          </a:xfrm>
          <a:prstGeom prst="rect">
            <a:avLst/>
          </a:prstGeom>
          <a:no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RESTORATIVE</a:t>
            </a:r>
          </a:p>
        </p:txBody>
      </p:sp>
      <p:sp>
        <p:nvSpPr>
          <p:cNvPr id="12" name="TextBox 11">
            <a:extLst>
              <a:ext uri="{FF2B5EF4-FFF2-40B4-BE49-F238E27FC236}">
                <a16:creationId xmlns:a16="http://schemas.microsoft.com/office/drawing/2014/main" id="{C27E99C7-3F8B-4C31-1041-0F738AC67BCA}"/>
              </a:ext>
            </a:extLst>
          </p:cNvPr>
          <p:cNvSpPr txBox="1"/>
          <p:nvPr/>
        </p:nvSpPr>
        <p:spPr>
          <a:xfrm>
            <a:off x="7119911" y="6051854"/>
            <a:ext cx="4497465" cy="370581"/>
          </a:xfrm>
          <a:prstGeom prst="rect">
            <a:avLst/>
          </a:prstGeom>
          <a:noFill/>
        </p:spPr>
        <p:txBody>
          <a:bodyPr wrap="square" rtlCol="0">
            <a:spAutoFit/>
          </a:bodyPr>
          <a:lstStyle/>
          <a:p>
            <a:pPr algn="r"/>
            <a:r>
              <a:rPr lang="en-US" dirty="0" err="1">
                <a:solidFill>
                  <a:schemeClr val="bg1"/>
                </a:solidFill>
                <a:latin typeface="Arial" panose="020B0604020202020204" pitchFamily="34" charset="0"/>
                <a:cs typeface="Arial" panose="020B0604020202020204" pitchFamily="34" charset="0"/>
              </a:rPr>
              <a:t>Inskipp</a:t>
            </a:r>
            <a:r>
              <a:rPr lang="en-US" dirty="0">
                <a:solidFill>
                  <a:schemeClr val="bg1"/>
                </a:solidFill>
                <a:latin typeface="Arial" panose="020B0604020202020204" pitchFamily="34" charset="0"/>
                <a:cs typeface="Arial" panose="020B0604020202020204" pitchFamily="34" charset="0"/>
              </a:rPr>
              <a:t> and Proctor, 1993</a:t>
            </a:r>
          </a:p>
        </p:txBody>
      </p:sp>
      <p:pic>
        <p:nvPicPr>
          <p:cNvPr id="13" name="Picture 12" descr="A white line drawing of a stool&#10;&#10;Description automatically generated with medium confidence">
            <a:extLst>
              <a:ext uri="{FF2B5EF4-FFF2-40B4-BE49-F238E27FC236}">
                <a16:creationId xmlns:a16="http://schemas.microsoft.com/office/drawing/2014/main" id="{5BB177E0-458D-308B-E744-57C3660E6C80}"/>
              </a:ext>
            </a:extLst>
          </p:cNvPr>
          <p:cNvPicPr>
            <a:picLocks noChangeAspect="1"/>
          </p:cNvPicPr>
          <p:nvPr/>
        </p:nvPicPr>
        <p:blipFill>
          <a:blip r:embed="rId2"/>
          <a:stretch>
            <a:fillRect/>
          </a:stretch>
        </p:blipFill>
        <p:spPr>
          <a:xfrm>
            <a:off x="4233545" y="1519129"/>
            <a:ext cx="3724910" cy="4033604"/>
          </a:xfrm>
          <a:prstGeom prst="rect">
            <a:avLst/>
          </a:prstGeom>
        </p:spPr>
      </p:pic>
    </p:spTree>
    <p:extLst>
      <p:ext uri="{BB962C8B-B14F-4D97-AF65-F5344CB8AC3E}">
        <p14:creationId xmlns:p14="http://schemas.microsoft.com/office/powerpoint/2010/main" val="1639483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14F391-7587-EF3F-42D7-C4AD27C84EA9}"/>
              </a:ext>
            </a:extLst>
          </p:cNvPr>
          <p:cNvSpPr txBox="1"/>
          <p:nvPr/>
        </p:nvSpPr>
        <p:spPr>
          <a:xfrm>
            <a:off x="2273507" y="836126"/>
            <a:ext cx="7644983" cy="1384995"/>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FORMATIVE</a:t>
            </a:r>
          </a:p>
          <a:p>
            <a:pPr algn="ctr"/>
            <a:r>
              <a:rPr lang="en-US" sz="3600" b="1" dirty="0">
                <a:solidFill>
                  <a:schemeClr val="bg1"/>
                </a:solidFill>
                <a:latin typeface="Arial" panose="020B0604020202020204" pitchFamily="34" charset="0"/>
                <a:cs typeface="Arial" panose="020B0604020202020204" pitchFamily="34" charset="0"/>
              </a:rPr>
              <a:t>Learning</a:t>
            </a:r>
            <a:endParaRPr lang="en-US" sz="3200" b="1"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3A8514E-7E9E-B025-CAB7-C9811FB6FE7D}"/>
              </a:ext>
            </a:extLst>
          </p:cNvPr>
          <p:cNvSpPr txBox="1"/>
          <p:nvPr/>
        </p:nvSpPr>
        <p:spPr>
          <a:xfrm>
            <a:off x="4289382" y="2651721"/>
            <a:ext cx="6004992" cy="3970318"/>
          </a:xfrm>
          <a:prstGeom prst="rect">
            <a:avLst/>
          </a:prstGeom>
          <a:noFill/>
        </p:spPr>
        <p:txBody>
          <a:bodyPr wrap="square" rtlCol="0">
            <a:spAutoFit/>
          </a:bodyPr>
          <a:lstStyle/>
          <a:p>
            <a:pPr marL="742950" indent="-742950">
              <a:buFont typeface="+mj-lt"/>
              <a:buAutoNum type="arabicPeriod"/>
            </a:pPr>
            <a:r>
              <a:rPr lang="en-US" sz="3600" dirty="0">
                <a:solidFill>
                  <a:schemeClr val="bg1"/>
                </a:solidFill>
                <a:latin typeface="Arial" panose="020B0604020202020204" pitchFamily="34" charset="0"/>
                <a:cs typeface="Arial" panose="020B0604020202020204" pitchFamily="34" charset="0"/>
              </a:rPr>
              <a:t>postural</a:t>
            </a:r>
          </a:p>
          <a:p>
            <a:pPr marL="742950" indent="-742950">
              <a:buFont typeface="+mj-lt"/>
              <a:buAutoNum type="arabicPeriod"/>
            </a:pPr>
            <a:r>
              <a:rPr lang="en-US" sz="3600" dirty="0">
                <a:solidFill>
                  <a:schemeClr val="bg1"/>
                </a:solidFill>
                <a:latin typeface="Arial" panose="020B0604020202020204" pitchFamily="34" charset="0"/>
                <a:cs typeface="Arial" panose="020B0604020202020204" pitchFamily="34" charset="0"/>
              </a:rPr>
              <a:t>theological</a:t>
            </a:r>
          </a:p>
          <a:p>
            <a:pPr marL="742950" indent="-742950">
              <a:buFont typeface="+mj-lt"/>
              <a:buAutoNum type="arabicPeriod"/>
            </a:pPr>
            <a:r>
              <a:rPr lang="en-US" sz="3600" dirty="0">
                <a:solidFill>
                  <a:schemeClr val="bg1"/>
                </a:solidFill>
                <a:latin typeface="Arial" panose="020B0604020202020204" pitchFamily="34" charset="0"/>
                <a:cs typeface="Arial" panose="020B0604020202020204" pitchFamily="34" charset="0"/>
              </a:rPr>
              <a:t>critical</a:t>
            </a:r>
          </a:p>
          <a:p>
            <a:pPr marL="742950" indent="-742950">
              <a:buFont typeface="+mj-lt"/>
              <a:buAutoNum type="arabicPeriod"/>
            </a:pPr>
            <a:r>
              <a:rPr lang="en-US" sz="3600" dirty="0">
                <a:solidFill>
                  <a:schemeClr val="bg1"/>
                </a:solidFill>
                <a:latin typeface="Arial" panose="020B0604020202020204" pitchFamily="34" charset="0"/>
                <a:cs typeface="Arial" panose="020B0604020202020204" pitchFamily="34" charset="0"/>
              </a:rPr>
              <a:t>emotional/personal</a:t>
            </a:r>
          </a:p>
          <a:p>
            <a:pPr marL="742950" indent="-742950">
              <a:buFont typeface="+mj-lt"/>
              <a:buAutoNum type="arabicPeriod"/>
            </a:pPr>
            <a:r>
              <a:rPr lang="en-US" sz="3600" dirty="0">
                <a:solidFill>
                  <a:schemeClr val="bg1"/>
                </a:solidFill>
                <a:latin typeface="Arial" panose="020B0604020202020204" pitchFamily="34" charset="0"/>
                <a:cs typeface="Arial" panose="020B0604020202020204" pitchFamily="34" charset="0"/>
              </a:rPr>
              <a:t>visional</a:t>
            </a:r>
          </a:p>
          <a:p>
            <a:pPr marL="742950" indent="-742950">
              <a:buFont typeface="+mj-lt"/>
              <a:buAutoNum type="arabicPeriod"/>
            </a:pPr>
            <a:r>
              <a:rPr lang="en-US" sz="3600" dirty="0">
                <a:solidFill>
                  <a:schemeClr val="bg1"/>
                </a:solidFill>
                <a:latin typeface="Arial" panose="020B0604020202020204" pitchFamily="34" charset="0"/>
                <a:cs typeface="Arial" panose="020B0604020202020204" pitchFamily="34" charset="0"/>
              </a:rPr>
              <a:t>transformational</a:t>
            </a:r>
          </a:p>
          <a:p>
            <a:pPr marL="742950" indent="-742950">
              <a:buFont typeface="+mj-lt"/>
              <a:buAutoNum type="arabicPeriod"/>
            </a:pPr>
            <a:endParaRPr lang="en-US" sz="3600" b="1" dirty="0"/>
          </a:p>
        </p:txBody>
      </p:sp>
      <p:pic>
        <p:nvPicPr>
          <p:cNvPr id="4" name="Picture 3" descr="A white line drawing of a stool&#10;&#10;Description automatically generated with medium confidence">
            <a:extLst>
              <a:ext uri="{FF2B5EF4-FFF2-40B4-BE49-F238E27FC236}">
                <a16:creationId xmlns:a16="http://schemas.microsoft.com/office/drawing/2014/main" id="{DE55D4C4-43A9-403E-42BC-42F7A5F54516}"/>
              </a:ext>
            </a:extLst>
          </p:cNvPr>
          <p:cNvPicPr>
            <a:picLocks noChangeAspect="1"/>
          </p:cNvPicPr>
          <p:nvPr/>
        </p:nvPicPr>
        <p:blipFill>
          <a:blip r:embed="rId2"/>
          <a:stretch>
            <a:fillRect/>
          </a:stretch>
        </p:blipFill>
        <p:spPr>
          <a:xfrm>
            <a:off x="931156" y="702807"/>
            <a:ext cx="1525231" cy="1651631"/>
          </a:xfrm>
          <a:prstGeom prst="rect">
            <a:avLst/>
          </a:prstGeom>
        </p:spPr>
      </p:pic>
    </p:spTree>
    <p:extLst>
      <p:ext uri="{BB962C8B-B14F-4D97-AF65-F5344CB8AC3E}">
        <p14:creationId xmlns:p14="http://schemas.microsoft.com/office/powerpoint/2010/main" val="1305858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14F391-7587-EF3F-42D7-C4AD27C84EA9}"/>
              </a:ext>
            </a:extLst>
          </p:cNvPr>
          <p:cNvSpPr txBox="1"/>
          <p:nvPr/>
        </p:nvSpPr>
        <p:spPr>
          <a:xfrm>
            <a:off x="2273507" y="836126"/>
            <a:ext cx="7644983" cy="1384995"/>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RESTORATIVE</a:t>
            </a:r>
          </a:p>
          <a:p>
            <a:pPr algn="ctr"/>
            <a:r>
              <a:rPr lang="en-US" sz="3600" b="1" dirty="0">
                <a:solidFill>
                  <a:schemeClr val="bg1"/>
                </a:solidFill>
                <a:latin typeface="Arial" panose="020B0604020202020204" pitchFamily="34" charset="0"/>
                <a:cs typeface="Arial" panose="020B0604020202020204" pitchFamily="34" charset="0"/>
              </a:rPr>
              <a:t>Support</a:t>
            </a:r>
          </a:p>
        </p:txBody>
      </p:sp>
      <p:sp>
        <p:nvSpPr>
          <p:cNvPr id="5" name="TextBox 4">
            <a:extLst>
              <a:ext uri="{FF2B5EF4-FFF2-40B4-BE49-F238E27FC236}">
                <a16:creationId xmlns:a16="http://schemas.microsoft.com/office/drawing/2014/main" id="{A67181F9-FA1F-3B2E-DB0F-72230A6C7E99}"/>
              </a:ext>
            </a:extLst>
          </p:cNvPr>
          <p:cNvSpPr txBox="1"/>
          <p:nvPr/>
        </p:nvSpPr>
        <p:spPr>
          <a:xfrm>
            <a:off x="2140072" y="3006390"/>
            <a:ext cx="3545801" cy="1754326"/>
          </a:xfrm>
          <a:prstGeom prst="rect">
            <a:avLst/>
          </a:prstGeom>
          <a:no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declutter</a:t>
            </a:r>
          </a:p>
          <a:p>
            <a:r>
              <a:rPr lang="en-US" sz="3600" dirty="0">
                <a:solidFill>
                  <a:schemeClr val="bg1"/>
                </a:solidFill>
                <a:latin typeface="Arial" panose="020B0604020202020204" pitchFamily="34" charset="0"/>
                <a:cs typeface="Arial" panose="020B0604020202020204" pitchFamily="34" charset="0"/>
              </a:rPr>
              <a:t>debrief</a:t>
            </a:r>
          </a:p>
          <a:p>
            <a:r>
              <a:rPr lang="en-US" sz="3600" dirty="0">
                <a:solidFill>
                  <a:schemeClr val="bg1"/>
                </a:solidFill>
                <a:latin typeface="Arial" panose="020B0604020202020204" pitchFamily="34" charset="0"/>
                <a:cs typeface="Arial" panose="020B0604020202020204" pitchFamily="34" charset="0"/>
              </a:rPr>
              <a:t>detox</a:t>
            </a:r>
          </a:p>
        </p:txBody>
      </p:sp>
      <p:sp>
        <p:nvSpPr>
          <p:cNvPr id="10" name="TextBox 9">
            <a:extLst>
              <a:ext uri="{FF2B5EF4-FFF2-40B4-BE49-F238E27FC236}">
                <a16:creationId xmlns:a16="http://schemas.microsoft.com/office/drawing/2014/main" id="{C78DDC59-C5B9-4B06-45A8-1B1674A826A3}"/>
              </a:ext>
            </a:extLst>
          </p:cNvPr>
          <p:cNvSpPr txBox="1"/>
          <p:nvPr/>
        </p:nvSpPr>
        <p:spPr>
          <a:xfrm>
            <a:off x="4775200" y="2723339"/>
            <a:ext cx="6426199" cy="2308324"/>
          </a:xfrm>
          <a:prstGeom prst="rect">
            <a:avLst/>
          </a:prstGeom>
          <a:no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gospel-focused</a:t>
            </a:r>
          </a:p>
          <a:p>
            <a:r>
              <a:rPr lang="en-US" sz="3600" dirty="0">
                <a:solidFill>
                  <a:schemeClr val="bg1"/>
                </a:solidFill>
                <a:latin typeface="Arial" panose="020B0604020202020204" pitchFamily="34" charset="0"/>
                <a:cs typeface="Arial" panose="020B0604020202020204" pitchFamily="34" charset="0"/>
              </a:rPr>
              <a:t>shepherd/sheep</a:t>
            </a:r>
          </a:p>
          <a:p>
            <a:r>
              <a:rPr lang="en-US" sz="3600" dirty="0">
                <a:solidFill>
                  <a:schemeClr val="bg1"/>
                </a:solidFill>
                <a:latin typeface="Arial" panose="020B0604020202020204" pitchFamily="34" charset="0"/>
                <a:cs typeface="Arial" panose="020B0604020202020204" pitchFamily="34" charset="0"/>
              </a:rPr>
              <a:t>capacity </a:t>
            </a:r>
          </a:p>
          <a:p>
            <a:r>
              <a:rPr lang="en-US" sz="3600" dirty="0">
                <a:solidFill>
                  <a:schemeClr val="bg1"/>
                </a:solidFill>
                <a:latin typeface="Arial" panose="020B0604020202020204" pitchFamily="34" charset="0"/>
                <a:cs typeface="Arial" panose="020B0604020202020204" pitchFamily="34" charset="0"/>
              </a:rPr>
              <a:t>prayerful dependence</a:t>
            </a:r>
          </a:p>
        </p:txBody>
      </p:sp>
      <p:sp>
        <p:nvSpPr>
          <p:cNvPr id="12" name="TextBox 11">
            <a:extLst>
              <a:ext uri="{FF2B5EF4-FFF2-40B4-BE49-F238E27FC236}">
                <a16:creationId xmlns:a16="http://schemas.microsoft.com/office/drawing/2014/main" id="{4E235E38-B2E6-344F-61FC-0B5C44F40F13}"/>
              </a:ext>
            </a:extLst>
          </p:cNvPr>
          <p:cNvSpPr txBox="1"/>
          <p:nvPr/>
        </p:nvSpPr>
        <p:spPr>
          <a:xfrm>
            <a:off x="0" y="5545985"/>
            <a:ext cx="12192000" cy="646331"/>
          </a:xfrm>
          <a:prstGeom prst="rect">
            <a:avLst/>
          </a:prstGeom>
          <a:noFill/>
        </p:spPr>
        <p:txBody>
          <a:bodyPr wrap="square" rtlCol="0">
            <a:spAutoFit/>
          </a:bodyPr>
          <a:lstStyle/>
          <a:p>
            <a:pPr algn="ctr"/>
            <a:r>
              <a:rPr lang="en-US" sz="3600" b="1" i="1" dirty="0">
                <a:solidFill>
                  <a:schemeClr val="bg1"/>
                </a:solidFill>
                <a:latin typeface="Arial" panose="020B0604020202020204" pitchFamily="34" charset="0"/>
                <a:cs typeface="Arial" panose="020B0604020202020204" pitchFamily="34" charset="0"/>
              </a:rPr>
              <a:t>You’re only human and you’re not the only human.</a:t>
            </a:r>
          </a:p>
        </p:txBody>
      </p:sp>
      <p:pic>
        <p:nvPicPr>
          <p:cNvPr id="2" name="Picture 1" descr="A white line drawing of a stool&#10;&#10;Description automatically generated with medium confidence">
            <a:extLst>
              <a:ext uri="{FF2B5EF4-FFF2-40B4-BE49-F238E27FC236}">
                <a16:creationId xmlns:a16="http://schemas.microsoft.com/office/drawing/2014/main" id="{C7933DD3-F8F4-750C-447B-B7A23CBDC0FA}"/>
              </a:ext>
            </a:extLst>
          </p:cNvPr>
          <p:cNvPicPr>
            <a:picLocks noChangeAspect="1"/>
          </p:cNvPicPr>
          <p:nvPr/>
        </p:nvPicPr>
        <p:blipFill>
          <a:blip r:embed="rId2"/>
          <a:stretch>
            <a:fillRect/>
          </a:stretch>
        </p:blipFill>
        <p:spPr>
          <a:xfrm>
            <a:off x="748276" y="665684"/>
            <a:ext cx="1525231" cy="1651631"/>
          </a:xfrm>
          <a:prstGeom prst="rect">
            <a:avLst/>
          </a:prstGeom>
        </p:spPr>
      </p:pic>
    </p:spTree>
    <p:extLst>
      <p:ext uri="{BB962C8B-B14F-4D97-AF65-F5344CB8AC3E}">
        <p14:creationId xmlns:p14="http://schemas.microsoft.com/office/powerpoint/2010/main" val="2901203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14F391-7587-EF3F-42D7-C4AD27C84EA9}"/>
              </a:ext>
            </a:extLst>
          </p:cNvPr>
          <p:cNvSpPr txBox="1"/>
          <p:nvPr/>
        </p:nvSpPr>
        <p:spPr>
          <a:xfrm>
            <a:off x="2273507" y="836126"/>
            <a:ext cx="7644983" cy="1384995"/>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NORMATIVE</a:t>
            </a:r>
          </a:p>
          <a:p>
            <a:pPr algn="ctr"/>
            <a:r>
              <a:rPr lang="en-US" sz="3600" b="1" dirty="0">
                <a:solidFill>
                  <a:schemeClr val="bg1"/>
                </a:solidFill>
                <a:latin typeface="Arial" panose="020B0604020202020204" pitchFamily="34" charset="0"/>
                <a:cs typeface="Arial" panose="020B0604020202020204" pitchFamily="34" charset="0"/>
              </a:rPr>
              <a:t>Alignment</a:t>
            </a:r>
          </a:p>
        </p:txBody>
      </p:sp>
      <p:sp>
        <p:nvSpPr>
          <p:cNvPr id="4" name="TextBox 3">
            <a:extLst>
              <a:ext uri="{FF2B5EF4-FFF2-40B4-BE49-F238E27FC236}">
                <a16:creationId xmlns:a16="http://schemas.microsoft.com/office/drawing/2014/main" id="{83ECC41C-682C-66DE-D966-12CD1AFD7AE3}"/>
              </a:ext>
            </a:extLst>
          </p:cNvPr>
          <p:cNvSpPr txBox="1"/>
          <p:nvPr/>
        </p:nvSpPr>
        <p:spPr>
          <a:xfrm>
            <a:off x="0" y="5545985"/>
            <a:ext cx="12192000" cy="646331"/>
          </a:xfrm>
          <a:prstGeom prst="rect">
            <a:avLst/>
          </a:prstGeom>
          <a:noFill/>
        </p:spPr>
        <p:txBody>
          <a:bodyPr wrap="square" rtlCol="0">
            <a:spAutoFit/>
          </a:bodyPr>
          <a:lstStyle/>
          <a:p>
            <a:pPr algn="ctr"/>
            <a:r>
              <a:rPr lang="en-US" sz="3600" b="1" i="1" dirty="0">
                <a:solidFill>
                  <a:schemeClr val="bg1"/>
                </a:solidFill>
                <a:latin typeface="Arial" panose="020B0604020202020204" pitchFamily="34" charset="0"/>
                <a:cs typeface="Arial" panose="020B0604020202020204" pitchFamily="34" charset="0"/>
              </a:rPr>
              <a:t>Compliance to the Code vs Conforming to Christ</a:t>
            </a:r>
          </a:p>
        </p:txBody>
      </p:sp>
      <p:sp>
        <p:nvSpPr>
          <p:cNvPr id="6" name="TextBox 5">
            <a:extLst>
              <a:ext uri="{FF2B5EF4-FFF2-40B4-BE49-F238E27FC236}">
                <a16:creationId xmlns:a16="http://schemas.microsoft.com/office/drawing/2014/main" id="{699B8737-3C74-D371-A042-051D33122594}"/>
              </a:ext>
            </a:extLst>
          </p:cNvPr>
          <p:cNvSpPr txBox="1"/>
          <p:nvPr/>
        </p:nvSpPr>
        <p:spPr>
          <a:xfrm>
            <a:off x="3037114" y="2456974"/>
            <a:ext cx="8131629" cy="2862322"/>
          </a:xfrm>
          <a:prstGeom prst="rect">
            <a:avLst/>
          </a:prstGeom>
          <a:noFill/>
        </p:spPr>
        <p:txBody>
          <a:bodyPr wrap="square" rtlCol="0">
            <a:spAutoFit/>
          </a:bodyPr>
          <a:lstStyle/>
          <a:p>
            <a:r>
              <a:rPr lang="en-US" sz="3600" i="1" dirty="0">
                <a:solidFill>
                  <a:schemeClr val="bg1"/>
                </a:solidFill>
                <a:latin typeface="Arial" panose="020B0604020202020204" pitchFamily="34" charset="0"/>
                <a:cs typeface="Arial" panose="020B0604020202020204" pitchFamily="34" charset="0"/>
              </a:rPr>
              <a:t>Faithfulness in Service</a:t>
            </a:r>
          </a:p>
          <a:p>
            <a:r>
              <a:rPr lang="en-US" sz="3600" dirty="0">
                <a:solidFill>
                  <a:schemeClr val="bg1"/>
                </a:solidFill>
                <a:latin typeface="Arial" panose="020B0604020202020204" pitchFamily="34" charset="0"/>
                <a:cs typeface="Arial" panose="020B0604020202020204" pitchFamily="34" charset="0"/>
              </a:rPr>
              <a:t>practical theological reflection</a:t>
            </a:r>
          </a:p>
          <a:p>
            <a:r>
              <a:rPr lang="en-US" sz="3600" dirty="0">
                <a:solidFill>
                  <a:schemeClr val="bg1"/>
                </a:solidFill>
                <a:latin typeface="Arial" panose="020B0604020202020204" pitchFamily="34" charset="0"/>
                <a:cs typeface="Arial" panose="020B0604020202020204" pitchFamily="34" charset="0"/>
              </a:rPr>
              <a:t>Integrity</a:t>
            </a:r>
          </a:p>
          <a:p>
            <a:r>
              <a:rPr lang="en-US" sz="3600" dirty="0">
                <a:solidFill>
                  <a:schemeClr val="bg1"/>
                </a:solidFill>
                <a:latin typeface="Arial" panose="020B0604020202020204" pitchFamily="34" charset="0"/>
                <a:cs typeface="Arial" panose="020B0604020202020204" pitchFamily="34" charset="0"/>
              </a:rPr>
              <a:t>boundaries</a:t>
            </a:r>
          </a:p>
          <a:p>
            <a:r>
              <a:rPr lang="en-US" sz="3600" dirty="0">
                <a:solidFill>
                  <a:schemeClr val="bg1"/>
                </a:solidFill>
                <a:latin typeface="Arial" panose="020B0604020202020204" pitchFamily="34" charset="0"/>
                <a:cs typeface="Arial" panose="020B0604020202020204" pitchFamily="34" charset="0"/>
              </a:rPr>
              <a:t>warning signs</a:t>
            </a:r>
            <a:endParaRPr lang="en-US" sz="3600" dirty="0">
              <a:solidFill>
                <a:schemeClr val="bg1"/>
              </a:solidFill>
            </a:endParaRPr>
          </a:p>
        </p:txBody>
      </p:sp>
      <p:pic>
        <p:nvPicPr>
          <p:cNvPr id="2" name="Picture 1" descr="A white line drawing of a stool&#10;&#10;Description automatically generated with medium confidence">
            <a:extLst>
              <a:ext uri="{FF2B5EF4-FFF2-40B4-BE49-F238E27FC236}">
                <a16:creationId xmlns:a16="http://schemas.microsoft.com/office/drawing/2014/main" id="{4A04912B-F161-C624-4E98-2488FB32E7A7}"/>
              </a:ext>
            </a:extLst>
          </p:cNvPr>
          <p:cNvPicPr>
            <a:picLocks noChangeAspect="1"/>
          </p:cNvPicPr>
          <p:nvPr/>
        </p:nvPicPr>
        <p:blipFill>
          <a:blip r:embed="rId2"/>
          <a:stretch>
            <a:fillRect/>
          </a:stretch>
        </p:blipFill>
        <p:spPr>
          <a:xfrm>
            <a:off x="931156" y="702807"/>
            <a:ext cx="1525231" cy="1651631"/>
          </a:xfrm>
          <a:prstGeom prst="rect">
            <a:avLst/>
          </a:prstGeom>
        </p:spPr>
      </p:pic>
    </p:spTree>
    <p:extLst>
      <p:ext uri="{BB962C8B-B14F-4D97-AF65-F5344CB8AC3E}">
        <p14:creationId xmlns:p14="http://schemas.microsoft.com/office/powerpoint/2010/main" val="2886936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14F391-7587-EF3F-42D7-C4AD27C84EA9}"/>
              </a:ext>
            </a:extLst>
          </p:cNvPr>
          <p:cNvSpPr txBox="1"/>
          <p:nvPr/>
        </p:nvSpPr>
        <p:spPr>
          <a:xfrm>
            <a:off x="0" y="1120676"/>
            <a:ext cx="6824390" cy="360098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3 DISCIPLINES</a:t>
            </a:r>
          </a:p>
          <a:p>
            <a:pPr algn="ctr"/>
            <a:endParaRPr lang="en-US" sz="3600" dirty="0">
              <a:solidFill>
                <a:schemeClr val="bg1"/>
              </a:solidFill>
              <a:latin typeface="Arial" panose="020B0604020202020204" pitchFamily="34" charset="0"/>
              <a:cs typeface="Arial" panose="020B0604020202020204" pitchFamily="34" charset="0"/>
            </a:endParaRPr>
          </a:p>
          <a:p>
            <a:pPr algn="ctr"/>
            <a:endParaRPr lang="en-US" sz="3600" dirty="0">
              <a:solidFill>
                <a:schemeClr val="bg1"/>
              </a:solidFill>
              <a:latin typeface="Arial" panose="020B0604020202020204" pitchFamily="34" charset="0"/>
              <a:cs typeface="Arial" panose="020B0604020202020204" pitchFamily="34" charset="0"/>
            </a:endParaRPr>
          </a:p>
          <a:p>
            <a:pPr algn="ctr"/>
            <a:r>
              <a:rPr lang="en-US" sz="3600" dirty="0">
                <a:solidFill>
                  <a:schemeClr val="bg1"/>
                </a:solidFill>
                <a:latin typeface="Arial" panose="020B0604020202020204" pitchFamily="34" charset="0"/>
                <a:cs typeface="Arial" panose="020B0604020202020204" pitchFamily="34" charset="0"/>
              </a:rPr>
              <a:t>COACHING</a:t>
            </a:r>
          </a:p>
          <a:p>
            <a:pPr algn="ctr"/>
            <a:r>
              <a:rPr lang="en-US" sz="3600" dirty="0">
                <a:solidFill>
                  <a:schemeClr val="bg1"/>
                </a:solidFill>
                <a:latin typeface="Arial" panose="020B0604020202020204" pitchFamily="34" charset="0"/>
                <a:cs typeface="Arial" panose="020B0604020202020204" pitchFamily="34" charset="0"/>
              </a:rPr>
              <a:t>MENTORING</a:t>
            </a:r>
          </a:p>
          <a:p>
            <a:pPr algn="ctr"/>
            <a:r>
              <a:rPr lang="en-US" sz="3600" dirty="0">
                <a:solidFill>
                  <a:schemeClr val="bg1"/>
                </a:solidFill>
                <a:latin typeface="Arial" panose="020B0604020202020204" pitchFamily="34" charset="0"/>
                <a:cs typeface="Arial" panose="020B0604020202020204" pitchFamily="34" charset="0"/>
              </a:rPr>
              <a:t>SUPERVISION</a:t>
            </a:r>
          </a:p>
        </p:txBody>
      </p:sp>
      <p:pic>
        <p:nvPicPr>
          <p:cNvPr id="3" name="Picture 2" descr="A book cover of coaching and mentoring supervision&#10;&#10;Description automatically generated">
            <a:extLst>
              <a:ext uri="{FF2B5EF4-FFF2-40B4-BE49-F238E27FC236}">
                <a16:creationId xmlns:a16="http://schemas.microsoft.com/office/drawing/2014/main" id="{A641DE5B-3169-249D-324A-195BA7A5DCBB}"/>
              </a:ext>
            </a:extLst>
          </p:cNvPr>
          <p:cNvPicPr>
            <a:picLocks noChangeAspect="1"/>
          </p:cNvPicPr>
          <p:nvPr/>
        </p:nvPicPr>
        <p:blipFill>
          <a:blip r:embed="rId2"/>
          <a:stretch>
            <a:fillRect/>
          </a:stretch>
        </p:blipFill>
        <p:spPr>
          <a:xfrm>
            <a:off x="6824390" y="1192968"/>
            <a:ext cx="3160258" cy="4472063"/>
          </a:xfrm>
          <a:prstGeom prst="rect">
            <a:avLst/>
          </a:prstGeom>
        </p:spPr>
      </p:pic>
    </p:spTree>
    <p:extLst>
      <p:ext uri="{BB962C8B-B14F-4D97-AF65-F5344CB8AC3E}">
        <p14:creationId xmlns:p14="http://schemas.microsoft.com/office/powerpoint/2010/main" val="2304304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14F391-7587-EF3F-42D7-C4AD27C84EA9}"/>
              </a:ext>
            </a:extLst>
          </p:cNvPr>
          <p:cNvSpPr txBox="1"/>
          <p:nvPr/>
        </p:nvSpPr>
        <p:spPr>
          <a:xfrm>
            <a:off x="0" y="950879"/>
            <a:ext cx="12192000"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MENTORING</a:t>
            </a:r>
          </a:p>
        </p:txBody>
      </p:sp>
      <p:sp>
        <p:nvSpPr>
          <p:cNvPr id="2" name="TextBox 1">
            <a:extLst>
              <a:ext uri="{FF2B5EF4-FFF2-40B4-BE49-F238E27FC236}">
                <a16:creationId xmlns:a16="http://schemas.microsoft.com/office/drawing/2014/main" id="{FEFBFE1B-86BC-9C74-A327-807AA9358A9E}"/>
              </a:ext>
            </a:extLst>
          </p:cNvPr>
          <p:cNvSpPr txBox="1"/>
          <p:nvPr/>
        </p:nvSpPr>
        <p:spPr>
          <a:xfrm>
            <a:off x="5715000" y="2414785"/>
            <a:ext cx="5489713" cy="2862322"/>
          </a:xfrm>
          <a:prstGeom prst="rect">
            <a:avLst/>
          </a:prstGeom>
          <a:no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A mentor is someone who shares their knowledge, skills, and/or experience, to help another to develop and grow.</a:t>
            </a:r>
          </a:p>
        </p:txBody>
      </p:sp>
      <p:pic>
        <p:nvPicPr>
          <p:cNvPr id="6" name="Picture 5" descr="A picture containing clipart, cartoon, art&#10;&#10;Description automatically generated">
            <a:extLst>
              <a:ext uri="{FF2B5EF4-FFF2-40B4-BE49-F238E27FC236}">
                <a16:creationId xmlns:a16="http://schemas.microsoft.com/office/drawing/2014/main" id="{6938CD14-9BA5-B3BA-3B55-5E2D9566D2D4}"/>
              </a:ext>
            </a:extLst>
          </p:cNvPr>
          <p:cNvPicPr>
            <a:picLocks noChangeAspect="1"/>
          </p:cNvPicPr>
          <p:nvPr/>
        </p:nvPicPr>
        <p:blipFill>
          <a:blip r:embed="rId2"/>
          <a:stretch>
            <a:fillRect/>
          </a:stretch>
        </p:blipFill>
        <p:spPr>
          <a:xfrm>
            <a:off x="987287" y="2734857"/>
            <a:ext cx="4249731" cy="2542250"/>
          </a:xfrm>
          <a:prstGeom prst="rect">
            <a:avLst/>
          </a:prstGeom>
        </p:spPr>
      </p:pic>
    </p:spTree>
    <p:extLst>
      <p:ext uri="{BB962C8B-B14F-4D97-AF65-F5344CB8AC3E}">
        <p14:creationId xmlns:p14="http://schemas.microsoft.com/office/powerpoint/2010/main" val="3979306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D2B70-6955-2D9C-2E4E-13E42A10974B}"/>
              </a:ext>
            </a:extLst>
          </p:cNvPr>
          <p:cNvSpPr txBox="1"/>
          <p:nvPr/>
        </p:nvSpPr>
        <p:spPr>
          <a:xfrm>
            <a:off x="519657" y="884420"/>
            <a:ext cx="11152682"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WHAT ARE WE DOING HERE?</a:t>
            </a:r>
          </a:p>
        </p:txBody>
      </p:sp>
      <p:sp>
        <p:nvSpPr>
          <p:cNvPr id="5" name="TextBox 4">
            <a:extLst>
              <a:ext uri="{FF2B5EF4-FFF2-40B4-BE49-F238E27FC236}">
                <a16:creationId xmlns:a16="http://schemas.microsoft.com/office/drawing/2014/main" id="{D099E897-A1D6-A367-B998-A3BB86DCDFE1}"/>
              </a:ext>
            </a:extLst>
          </p:cNvPr>
          <p:cNvSpPr txBox="1"/>
          <p:nvPr/>
        </p:nvSpPr>
        <p:spPr>
          <a:xfrm>
            <a:off x="2121406" y="2520999"/>
            <a:ext cx="7949183" cy="2308324"/>
          </a:xfrm>
          <a:prstGeom prst="rect">
            <a:avLst/>
          </a:prstGeom>
          <a:noFill/>
        </p:spPr>
        <p:txBody>
          <a:bodyPr wrap="square" rtlCol="0">
            <a:spAutoFit/>
          </a:bodyPr>
          <a:lstStyle/>
          <a:p>
            <a:pPr marL="742950" indent="-742950">
              <a:buAutoNum type="arabicPeriod"/>
            </a:pPr>
            <a:r>
              <a:rPr lang="en-US" sz="3600" dirty="0">
                <a:solidFill>
                  <a:schemeClr val="bg1"/>
                </a:solidFill>
                <a:latin typeface="Arial" panose="020B0604020202020204" pitchFamily="34" charset="0"/>
                <a:cs typeface="Arial" panose="020B0604020202020204" pitchFamily="34" charset="0"/>
              </a:rPr>
              <a:t>Me — a 60 year old novice</a:t>
            </a:r>
          </a:p>
          <a:p>
            <a:pPr marL="742950" indent="-742950">
              <a:buFontTx/>
              <a:buAutoNum type="arabicPeriod"/>
            </a:pPr>
            <a:r>
              <a:rPr lang="en-US" sz="3600" dirty="0">
                <a:solidFill>
                  <a:schemeClr val="bg1"/>
                </a:solidFill>
                <a:latin typeface="Arial" panose="020B0604020202020204" pitchFamily="34" charset="0"/>
                <a:cs typeface="Arial" panose="020B0604020202020204" pitchFamily="34" charset="0"/>
              </a:rPr>
              <a:t>You — a captive audience</a:t>
            </a:r>
          </a:p>
          <a:p>
            <a:pPr marL="742950" indent="-742950">
              <a:buFontTx/>
              <a:buAutoNum type="arabicPeriod"/>
            </a:pPr>
            <a:r>
              <a:rPr lang="en-US" sz="3600" dirty="0">
                <a:solidFill>
                  <a:schemeClr val="bg1"/>
                </a:solidFill>
                <a:latin typeface="Arial" panose="020B0604020202020204" pitchFamily="34" charset="0"/>
                <a:cs typeface="Arial" panose="020B0604020202020204" pitchFamily="34" charset="0"/>
              </a:rPr>
              <a:t>Let’s expose the elephant…</a:t>
            </a:r>
          </a:p>
          <a:p>
            <a:pPr marL="742950" indent="-742950">
              <a:buAutoNum type="arabicPeriod"/>
            </a:pPr>
            <a:endParaRPr lang="en-US" sz="3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0979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14F391-7587-EF3F-42D7-C4AD27C84EA9}"/>
              </a:ext>
            </a:extLst>
          </p:cNvPr>
          <p:cNvSpPr txBox="1"/>
          <p:nvPr/>
        </p:nvSpPr>
        <p:spPr>
          <a:xfrm>
            <a:off x="0" y="3013501"/>
            <a:ext cx="12192000"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SHOW MENTORING VIDEO</a:t>
            </a:r>
          </a:p>
        </p:txBody>
      </p:sp>
    </p:spTree>
    <p:extLst>
      <p:ext uri="{BB962C8B-B14F-4D97-AF65-F5344CB8AC3E}">
        <p14:creationId xmlns:p14="http://schemas.microsoft.com/office/powerpoint/2010/main" val="1116507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14F391-7587-EF3F-42D7-C4AD27C84EA9}"/>
              </a:ext>
            </a:extLst>
          </p:cNvPr>
          <p:cNvSpPr txBox="1"/>
          <p:nvPr/>
        </p:nvSpPr>
        <p:spPr>
          <a:xfrm>
            <a:off x="0" y="412997"/>
            <a:ext cx="12192000"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COACHING</a:t>
            </a:r>
          </a:p>
        </p:txBody>
      </p:sp>
      <p:pic>
        <p:nvPicPr>
          <p:cNvPr id="12" name="Picture 11" descr="A picture containing text, graphics, screenshot, graphic design&#10;&#10;Description automatically generated">
            <a:extLst>
              <a:ext uri="{FF2B5EF4-FFF2-40B4-BE49-F238E27FC236}">
                <a16:creationId xmlns:a16="http://schemas.microsoft.com/office/drawing/2014/main" id="{3D9E13BF-79B4-5D25-3BF1-8A7CA5968DEE}"/>
              </a:ext>
            </a:extLst>
          </p:cNvPr>
          <p:cNvPicPr>
            <a:picLocks noChangeAspect="1"/>
          </p:cNvPicPr>
          <p:nvPr/>
        </p:nvPicPr>
        <p:blipFill>
          <a:blip r:embed="rId3"/>
          <a:stretch>
            <a:fillRect/>
          </a:stretch>
        </p:blipFill>
        <p:spPr>
          <a:xfrm>
            <a:off x="6096000" y="1498410"/>
            <a:ext cx="4814047" cy="4532524"/>
          </a:xfrm>
          <a:prstGeom prst="rect">
            <a:avLst/>
          </a:prstGeom>
        </p:spPr>
      </p:pic>
      <p:sp>
        <p:nvSpPr>
          <p:cNvPr id="2" name="TextBox 1">
            <a:extLst>
              <a:ext uri="{FF2B5EF4-FFF2-40B4-BE49-F238E27FC236}">
                <a16:creationId xmlns:a16="http://schemas.microsoft.com/office/drawing/2014/main" id="{3F87A7FF-6247-1007-E0EC-AC0E0D150294}"/>
              </a:ext>
            </a:extLst>
          </p:cNvPr>
          <p:cNvSpPr txBox="1"/>
          <p:nvPr/>
        </p:nvSpPr>
        <p:spPr>
          <a:xfrm>
            <a:off x="1281953" y="1758604"/>
            <a:ext cx="4814047" cy="3600986"/>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G.R.O.W.</a:t>
            </a:r>
          </a:p>
          <a:p>
            <a:endParaRPr lang="en-US" sz="3600" b="1" dirty="0">
              <a:solidFill>
                <a:schemeClr val="bg1"/>
              </a:solidFill>
              <a:latin typeface="Arial" panose="020B0604020202020204" pitchFamily="34" charset="0"/>
              <a:cs typeface="Arial" panose="020B0604020202020204" pitchFamily="34" charset="0"/>
            </a:endParaRPr>
          </a:p>
          <a:p>
            <a:r>
              <a:rPr lang="en-US" sz="3600" b="1" dirty="0">
                <a:solidFill>
                  <a:schemeClr val="bg1"/>
                </a:solidFill>
                <a:latin typeface="Arial" panose="020B0604020202020204" pitchFamily="34" charset="0"/>
                <a:cs typeface="Arial" panose="020B0604020202020204" pitchFamily="34" charset="0"/>
              </a:rPr>
              <a:t>G</a:t>
            </a:r>
            <a:r>
              <a:rPr lang="en-US" sz="3600" dirty="0">
                <a:solidFill>
                  <a:schemeClr val="bg1"/>
                </a:solidFill>
                <a:latin typeface="Arial" panose="020B0604020202020204" pitchFamily="34" charset="0"/>
                <a:cs typeface="Arial" panose="020B0604020202020204" pitchFamily="34" charset="0"/>
              </a:rPr>
              <a:t>oal</a:t>
            </a:r>
          </a:p>
          <a:p>
            <a:r>
              <a:rPr lang="en-US" sz="3600" b="1" dirty="0">
                <a:solidFill>
                  <a:schemeClr val="bg1"/>
                </a:solidFill>
                <a:latin typeface="Arial" panose="020B0604020202020204" pitchFamily="34" charset="0"/>
                <a:cs typeface="Arial" panose="020B0604020202020204" pitchFamily="34" charset="0"/>
              </a:rPr>
              <a:t>R</a:t>
            </a:r>
            <a:r>
              <a:rPr lang="en-US" sz="3600" dirty="0">
                <a:solidFill>
                  <a:schemeClr val="bg1"/>
                </a:solidFill>
                <a:latin typeface="Arial" panose="020B0604020202020204" pitchFamily="34" charset="0"/>
                <a:cs typeface="Arial" panose="020B0604020202020204" pitchFamily="34" charset="0"/>
              </a:rPr>
              <a:t>eality</a:t>
            </a:r>
          </a:p>
          <a:p>
            <a:r>
              <a:rPr lang="en-US" sz="3600" b="1" dirty="0">
                <a:solidFill>
                  <a:schemeClr val="bg1"/>
                </a:solidFill>
                <a:latin typeface="Arial" panose="020B0604020202020204" pitchFamily="34" charset="0"/>
                <a:cs typeface="Arial" panose="020B0604020202020204" pitchFamily="34" charset="0"/>
              </a:rPr>
              <a:t>O</a:t>
            </a:r>
            <a:r>
              <a:rPr lang="en-US" sz="3600" dirty="0">
                <a:solidFill>
                  <a:schemeClr val="bg1"/>
                </a:solidFill>
                <a:latin typeface="Arial" panose="020B0604020202020204" pitchFamily="34" charset="0"/>
                <a:cs typeface="Arial" panose="020B0604020202020204" pitchFamily="34" charset="0"/>
              </a:rPr>
              <a:t>ptions or </a:t>
            </a:r>
            <a:r>
              <a:rPr lang="en-US" sz="3600" b="1" dirty="0">
                <a:solidFill>
                  <a:schemeClr val="bg1"/>
                </a:solidFill>
                <a:latin typeface="Arial" panose="020B0604020202020204" pitchFamily="34" charset="0"/>
                <a:cs typeface="Arial" panose="020B0604020202020204" pitchFamily="34" charset="0"/>
              </a:rPr>
              <a:t>O</a:t>
            </a:r>
            <a:r>
              <a:rPr lang="en-US" sz="3600" dirty="0">
                <a:solidFill>
                  <a:schemeClr val="bg1"/>
                </a:solidFill>
                <a:latin typeface="Arial" panose="020B0604020202020204" pitchFamily="34" charset="0"/>
                <a:cs typeface="Arial" panose="020B0604020202020204" pitchFamily="34" charset="0"/>
              </a:rPr>
              <a:t>bstacles</a:t>
            </a:r>
          </a:p>
          <a:p>
            <a:r>
              <a:rPr lang="en-US" sz="3600" b="1" dirty="0">
                <a:solidFill>
                  <a:schemeClr val="bg1"/>
                </a:solidFill>
                <a:latin typeface="Arial" panose="020B0604020202020204" pitchFamily="34" charset="0"/>
                <a:cs typeface="Arial" panose="020B0604020202020204" pitchFamily="34" charset="0"/>
              </a:rPr>
              <a:t>W</a:t>
            </a:r>
            <a:r>
              <a:rPr lang="en-US" sz="3600" dirty="0">
                <a:solidFill>
                  <a:schemeClr val="bg1"/>
                </a:solidFill>
                <a:latin typeface="Arial" panose="020B0604020202020204" pitchFamily="34" charset="0"/>
                <a:cs typeface="Arial" panose="020B0604020202020204" pitchFamily="34" charset="0"/>
              </a:rPr>
              <a:t>ay forward</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0080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2BDD7CD-85BD-4DB9-5F0D-8835A03C4F38}"/>
              </a:ext>
            </a:extLst>
          </p:cNvPr>
          <p:cNvSpPr/>
          <p:nvPr/>
        </p:nvSpPr>
        <p:spPr>
          <a:xfrm>
            <a:off x="5549510" y="2603157"/>
            <a:ext cx="3608173" cy="3608173"/>
          </a:xfrm>
          <a:prstGeom prst="ellipse">
            <a:avLst/>
          </a:prstGeom>
          <a:solidFill>
            <a:srgbClr val="00B050">
              <a:alpha val="7962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MENTORING</a:t>
            </a:r>
          </a:p>
        </p:txBody>
      </p:sp>
      <p:sp>
        <p:nvSpPr>
          <p:cNvPr id="9" name="Oval 8">
            <a:extLst>
              <a:ext uri="{FF2B5EF4-FFF2-40B4-BE49-F238E27FC236}">
                <a16:creationId xmlns:a16="http://schemas.microsoft.com/office/drawing/2014/main" id="{AE9D4588-4648-0237-573B-892DEA8B0681}"/>
              </a:ext>
            </a:extLst>
          </p:cNvPr>
          <p:cNvSpPr/>
          <p:nvPr/>
        </p:nvSpPr>
        <p:spPr>
          <a:xfrm>
            <a:off x="2669059" y="2603158"/>
            <a:ext cx="3608173" cy="3608173"/>
          </a:xfrm>
          <a:prstGeom prst="ellipse">
            <a:avLst/>
          </a:prstGeom>
          <a:solidFill>
            <a:srgbClr val="FE4658">
              <a:alpha val="7981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COACHING</a:t>
            </a:r>
          </a:p>
        </p:txBody>
      </p:sp>
      <p:sp>
        <p:nvSpPr>
          <p:cNvPr id="7" name="Oval 6">
            <a:extLst>
              <a:ext uri="{FF2B5EF4-FFF2-40B4-BE49-F238E27FC236}">
                <a16:creationId xmlns:a16="http://schemas.microsoft.com/office/drawing/2014/main" id="{CF4CD2A3-F1A7-F20B-444B-22767DAF2DAA}"/>
              </a:ext>
            </a:extLst>
          </p:cNvPr>
          <p:cNvSpPr/>
          <p:nvPr/>
        </p:nvSpPr>
        <p:spPr>
          <a:xfrm>
            <a:off x="4053016" y="642550"/>
            <a:ext cx="3608173" cy="3608173"/>
          </a:xfrm>
          <a:prstGeom prst="ellipse">
            <a:avLst/>
          </a:prstGeom>
          <a:solidFill>
            <a:schemeClr val="accent1">
              <a:alpha val="8025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PASTORAL SUPERVISION</a:t>
            </a:r>
          </a:p>
        </p:txBody>
      </p:sp>
      <p:sp>
        <p:nvSpPr>
          <p:cNvPr id="11" name="TextBox 10">
            <a:extLst>
              <a:ext uri="{FF2B5EF4-FFF2-40B4-BE49-F238E27FC236}">
                <a16:creationId xmlns:a16="http://schemas.microsoft.com/office/drawing/2014/main" id="{683C95F1-573F-B95B-B25B-00F5D47352F0}"/>
              </a:ext>
            </a:extLst>
          </p:cNvPr>
          <p:cNvSpPr txBox="1"/>
          <p:nvPr/>
        </p:nvSpPr>
        <p:spPr>
          <a:xfrm>
            <a:off x="790414" y="1053885"/>
            <a:ext cx="184731" cy="461665"/>
          </a:xfrm>
          <a:prstGeom prst="rect">
            <a:avLst/>
          </a:prstGeom>
          <a:noFill/>
        </p:spPr>
        <p:txBody>
          <a:bodyPr wrap="none" rtlCol="0">
            <a:spAutoFit/>
          </a:bodyPr>
          <a:lstStyle/>
          <a:p>
            <a:endParaRPr lang="en-US" sz="2400" dirty="0">
              <a:solidFill>
                <a:schemeClr val="bg1"/>
              </a:solidFill>
              <a:latin typeface="Arial" panose="020B0604020202020204" pitchFamily="34" charset="0"/>
              <a:cs typeface="Arial" panose="020B0604020202020204" pitchFamily="34" charset="0"/>
            </a:endParaRPr>
          </a:p>
        </p:txBody>
      </p:sp>
      <p:sp>
        <p:nvSpPr>
          <p:cNvPr id="12" name="Down Arrow 11">
            <a:extLst>
              <a:ext uri="{FF2B5EF4-FFF2-40B4-BE49-F238E27FC236}">
                <a16:creationId xmlns:a16="http://schemas.microsoft.com/office/drawing/2014/main" id="{51FF7B6B-E968-07BF-F358-E47407EC6781}"/>
              </a:ext>
            </a:extLst>
          </p:cNvPr>
          <p:cNvSpPr/>
          <p:nvPr/>
        </p:nvSpPr>
        <p:spPr>
          <a:xfrm rot="3093940">
            <a:off x="7196205" y="1218465"/>
            <a:ext cx="101326" cy="335177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9BAC140-A300-05C3-55A3-6B8DD89BA1E2}"/>
              </a:ext>
            </a:extLst>
          </p:cNvPr>
          <p:cNvSpPr txBox="1"/>
          <p:nvPr/>
        </p:nvSpPr>
        <p:spPr>
          <a:xfrm>
            <a:off x="8591119" y="657738"/>
            <a:ext cx="2443673" cy="1200329"/>
          </a:xfrm>
          <a:prstGeom prst="rect">
            <a:avLst/>
          </a:prstGeom>
          <a:noFill/>
          <a:ln>
            <a:solidFill>
              <a:schemeClr val="bg1"/>
            </a:solidFill>
          </a:ln>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 Relational</a:t>
            </a:r>
          </a:p>
          <a:p>
            <a:r>
              <a:rPr lang="en-US" sz="2400" dirty="0">
                <a:solidFill>
                  <a:schemeClr val="bg1"/>
                </a:solidFill>
                <a:latin typeface="Arial" panose="020B0604020202020204" pitchFamily="34" charset="0"/>
                <a:cs typeface="Arial" panose="020B0604020202020204" pitchFamily="34" charset="0"/>
              </a:rPr>
              <a:t> Listening</a:t>
            </a:r>
          </a:p>
          <a:p>
            <a:r>
              <a:rPr lang="en-US" sz="2400" dirty="0">
                <a:solidFill>
                  <a:schemeClr val="bg1"/>
                </a:solidFill>
                <a:latin typeface="Arial" panose="020B0604020202020204" pitchFamily="34" charset="0"/>
                <a:cs typeface="Arial" panose="020B0604020202020204" pitchFamily="34" charset="0"/>
              </a:rPr>
              <a:t> Developmental</a:t>
            </a:r>
          </a:p>
        </p:txBody>
      </p:sp>
      <p:sp>
        <p:nvSpPr>
          <p:cNvPr id="15" name="TextBox 14">
            <a:extLst>
              <a:ext uri="{FF2B5EF4-FFF2-40B4-BE49-F238E27FC236}">
                <a16:creationId xmlns:a16="http://schemas.microsoft.com/office/drawing/2014/main" id="{C4587DAE-CAB1-1747-AD11-878A7287CCAD}"/>
              </a:ext>
            </a:extLst>
          </p:cNvPr>
          <p:cNvSpPr txBox="1"/>
          <p:nvPr/>
        </p:nvSpPr>
        <p:spPr>
          <a:xfrm>
            <a:off x="6208833" y="4625836"/>
            <a:ext cx="2289526" cy="461665"/>
          </a:xfrm>
          <a:prstGeom prst="rect">
            <a:avLst/>
          </a:prstGeom>
          <a:noFill/>
          <a:ln>
            <a:noFill/>
          </a:ln>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 </a:t>
            </a:r>
            <a:r>
              <a:rPr lang="en-US" sz="2000" i="1" dirty="0">
                <a:solidFill>
                  <a:schemeClr val="bg1"/>
                </a:solidFill>
                <a:latin typeface="Arial" panose="020B0604020202020204" pitchFamily="34" charset="0"/>
                <a:cs typeface="Arial" panose="020B0604020202020204" pitchFamily="34" charset="0"/>
              </a:rPr>
              <a:t>Personal focus</a:t>
            </a:r>
          </a:p>
        </p:txBody>
      </p:sp>
      <p:sp>
        <p:nvSpPr>
          <p:cNvPr id="17" name="TextBox 16">
            <a:extLst>
              <a:ext uri="{FF2B5EF4-FFF2-40B4-BE49-F238E27FC236}">
                <a16:creationId xmlns:a16="http://schemas.microsoft.com/office/drawing/2014/main" id="{11F246B5-6475-F13B-F26E-B78B55A301FA}"/>
              </a:ext>
            </a:extLst>
          </p:cNvPr>
          <p:cNvSpPr txBox="1"/>
          <p:nvPr/>
        </p:nvSpPr>
        <p:spPr>
          <a:xfrm>
            <a:off x="3361037" y="4625836"/>
            <a:ext cx="1949279" cy="461665"/>
          </a:xfrm>
          <a:prstGeom prst="rect">
            <a:avLst/>
          </a:prstGeom>
          <a:noFill/>
          <a:ln>
            <a:noFill/>
          </a:ln>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 </a:t>
            </a:r>
            <a:r>
              <a:rPr lang="en-US" sz="2000" i="1" dirty="0">
                <a:solidFill>
                  <a:schemeClr val="bg1"/>
                </a:solidFill>
                <a:latin typeface="Arial" panose="020B0604020202020204" pitchFamily="34" charset="0"/>
                <a:cs typeface="Arial" panose="020B0604020202020204" pitchFamily="34" charset="0"/>
              </a:rPr>
              <a:t>Goal focus</a:t>
            </a:r>
          </a:p>
        </p:txBody>
      </p:sp>
      <p:sp>
        <p:nvSpPr>
          <p:cNvPr id="18" name="TextBox 17">
            <a:extLst>
              <a:ext uri="{FF2B5EF4-FFF2-40B4-BE49-F238E27FC236}">
                <a16:creationId xmlns:a16="http://schemas.microsoft.com/office/drawing/2014/main" id="{AD83C616-8423-8467-FDDD-9796EA645298}"/>
              </a:ext>
            </a:extLst>
          </p:cNvPr>
          <p:cNvSpPr txBox="1"/>
          <p:nvPr/>
        </p:nvSpPr>
        <p:spPr>
          <a:xfrm>
            <a:off x="4030571" y="1515550"/>
            <a:ext cx="3608173" cy="461665"/>
          </a:xfrm>
          <a:prstGeom prst="rect">
            <a:avLst/>
          </a:prstGeom>
          <a:noFill/>
          <a:ln>
            <a:noFill/>
          </a:ln>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 </a:t>
            </a:r>
            <a:r>
              <a:rPr lang="en-US" sz="2000" i="1" dirty="0">
                <a:solidFill>
                  <a:schemeClr val="bg1"/>
                </a:solidFill>
                <a:latin typeface="Arial" panose="020B0604020202020204" pitchFamily="34" charset="0"/>
                <a:cs typeface="Arial" panose="020B0604020202020204" pitchFamily="34" charset="0"/>
              </a:rPr>
              <a:t>Reflective practice focus</a:t>
            </a:r>
          </a:p>
        </p:txBody>
      </p:sp>
      <p:sp>
        <p:nvSpPr>
          <p:cNvPr id="19" name="TextBox 18">
            <a:extLst>
              <a:ext uri="{FF2B5EF4-FFF2-40B4-BE49-F238E27FC236}">
                <a16:creationId xmlns:a16="http://schemas.microsoft.com/office/drawing/2014/main" id="{CB473C30-237E-AB17-780D-DF9F5BF559A0}"/>
              </a:ext>
            </a:extLst>
          </p:cNvPr>
          <p:cNvSpPr txBox="1"/>
          <p:nvPr/>
        </p:nvSpPr>
        <p:spPr>
          <a:xfrm>
            <a:off x="4030570" y="2850215"/>
            <a:ext cx="3608173" cy="461665"/>
          </a:xfrm>
          <a:prstGeom prst="rect">
            <a:avLst/>
          </a:prstGeom>
          <a:noFill/>
          <a:ln>
            <a:noFill/>
          </a:ln>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 </a:t>
            </a:r>
            <a:r>
              <a:rPr lang="en-US" sz="2000" i="1" dirty="0">
                <a:solidFill>
                  <a:schemeClr val="bg1"/>
                </a:solidFill>
                <a:latin typeface="Arial" panose="020B0604020202020204" pitchFamily="34" charset="0"/>
                <a:cs typeface="Arial" panose="020B0604020202020204" pitchFamily="34" charset="0"/>
              </a:rPr>
              <a:t>Unseen others</a:t>
            </a:r>
          </a:p>
        </p:txBody>
      </p:sp>
    </p:spTree>
    <p:extLst>
      <p:ext uri="{BB962C8B-B14F-4D97-AF65-F5344CB8AC3E}">
        <p14:creationId xmlns:p14="http://schemas.microsoft.com/office/powerpoint/2010/main" val="663288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14F391-7587-EF3F-42D7-C4AD27C84EA9}"/>
              </a:ext>
            </a:extLst>
          </p:cNvPr>
          <p:cNvSpPr txBox="1"/>
          <p:nvPr/>
        </p:nvSpPr>
        <p:spPr>
          <a:xfrm>
            <a:off x="248652" y="496873"/>
            <a:ext cx="11694695"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FINAL EXHORTATION</a:t>
            </a:r>
          </a:p>
        </p:txBody>
      </p:sp>
      <p:sp>
        <p:nvSpPr>
          <p:cNvPr id="4" name="TextBox 3">
            <a:extLst>
              <a:ext uri="{FF2B5EF4-FFF2-40B4-BE49-F238E27FC236}">
                <a16:creationId xmlns:a16="http://schemas.microsoft.com/office/drawing/2014/main" id="{1B42F7C2-D954-58C9-D09E-6C6D35EC8EF3}"/>
              </a:ext>
            </a:extLst>
          </p:cNvPr>
          <p:cNvSpPr txBox="1"/>
          <p:nvPr/>
        </p:nvSpPr>
        <p:spPr>
          <a:xfrm>
            <a:off x="4740726" y="5946736"/>
            <a:ext cx="2710543"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1 Peter 1:2-4 NIV</a:t>
            </a:r>
          </a:p>
        </p:txBody>
      </p:sp>
      <p:sp>
        <p:nvSpPr>
          <p:cNvPr id="2" name="TextBox 1">
            <a:extLst>
              <a:ext uri="{FF2B5EF4-FFF2-40B4-BE49-F238E27FC236}">
                <a16:creationId xmlns:a16="http://schemas.microsoft.com/office/drawing/2014/main" id="{F415175B-782C-2262-31F7-124B42761694}"/>
              </a:ext>
            </a:extLst>
          </p:cNvPr>
          <p:cNvSpPr txBox="1"/>
          <p:nvPr/>
        </p:nvSpPr>
        <p:spPr>
          <a:xfrm>
            <a:off x="715734" y="1652144"/>
            <a:ext cx="10760529" cy="3970318"/>
          </a:xfrm>
          <a:prstGeom prst="rect">
            <a:avLst/>
          </a:prstGeom>
          <a:noFill/>
        </p:spPr>
        <p:txBody>
          <a:bodyPr wrap="square" rtlCol="0">
            <a:spAutoFit/>
          </a:bodyPr>
          <a:lstStyle/>
          <a:p>
            <a:pPr algn="ctr"/>
            <a:r>
              <a:rPr lang="en-AU" sz="3600" b="0" i="1" u="none" strike="noStrike" dirty="0">
                <a:solidFill>
                  <a:schemeClr val="bg1"/>
                </a:solidFill>
                <a:effectLst/>
                <a:latin typeface="system-ui"/>
              </a:rPr>
              <a:t>Be shepherds of God’s flock that is under your care, watching over them—not because you must, but because you are willing, as God wants you to be; not pursuing dishonest gain, but eager to serve; not lording it over those entrusted to you, but being examples to the flock. And when the Chief Shepherd appears, you will receive the crown of glory that will never fade away.</a:t>
            </a:r>
            <a:endParaRPr lang="en-US" sz="36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70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D2B70-6955-2D9C-2E4E-13E42A10974B}"/>
              </a:ext>
            </a:extLst>
          </p:cNvPr>
          <p:cNvSpPr txBox="1"/>
          <p:nvPr/>
        </p:nvSpPr>
        <p:spPr>
          <a:xfrm>
            <a:off x="519658" y="627245"/>
            <a:ext cx="11152682"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THE ROYAL COMMISSION</a:t>
            </a:r>
          </a:p>
        </p:txBody>
      </p:sp>
      <p:sp>
        <p:nvSpPr>
          <p:cNvPr id="5" name="TextBox 4">
            <a:extLst>
              <a:ext uri="{FF2B5EF4-FFF2-40B4-BE49-F238E27FC236}">
                <a16:creationId xmlns:a16="http://schemas.microsoft.com/office/drawing/2014/main" id="{D099E897-A1D6-A367-B998-A3BB86DCDFE1}"/>
              </a:ext>
            </a:extLst>
          </p:cNvPr>
          <p:cNvSpPr txBox="1"/>
          <p:nvPr/>
        </p:nvSpPr>
        <p:spPr>
          <a:xfrm>
            <a:off x="626540" y="1917537"/>
            <a:ext cx="10938918" cy="3970318"/>
          </a:xfrm>
          <a:prstGeom prst="rect">
            <a:avLst/>
          </a:prstGeom>
          <a:noFill/>
        </p:spPr>
        <p:txBody>
          <a:bodyPr wrap="square" rtlCol="0">
            <a:spAutoFit/>
          </a:bodyPr>
          <a:lstStyle/>
          <a:p>
            <a:pPr marL="742950" indent="-742950">
              <a:buFont typeface="+mj-lt"/>
              <a:buAutoNum type="alphaLcPeriod"/>
            </a:pPr>
            <a:r>
              <a:rPr lang="en-US" sz="3600" dirty="0">
                <a:solidFill>
                  <a:schemeClr val="bg1">
                    <a:lumMod val="65000"/>
                  </a:schemeClr>
                </a:solidFill>
                <a:latin typeface="Arial" panose="020B0604020202020204" pitchFamily="34" charset="0"/>
                <a:cs typeface="Arial" panose="020B0604020202020204" pitchFamily="34" charset="0"/>
              </a:rPr>
              <a:t>Undertake mandatory, regular professional development, compulsory components being professional responsibility and boundaries, ethics in ministry and child safety</a:t>
            </a:r>
          </a:p>
          <a:p>
            <a:pPr marL="742950" indent="-742950">
              <a:buFont typeface="+mj-lt"/>
              <a:buAutoNum type="alphaLcPeriod"/>
            </a:pPr>
            <a:r>
              <a:rPr lang="en-US" sz="3600" dirty="0">
                <a:solidFill>
                  <a:schemeClr val="bg1"/>
                </a:solidFill>
                <a:latin typeface="Arial" panose="020B0604020202020204" pitchFamily="34" charset="0"/>
                <a:cs typeface="Arial" panose="020B0604020202020204" pitchFamily="34" charset="0"/>
              </a:rPr>
              <a:t>Undertake mandatory professional/pastoral supervision</a:t>
            </a:r>
          </a:p>
          <a:p>
            <a:pPr marL="742950" indent="-742950">
              <a:buFont typeface="+mj-lt"/>
              <a:buAutoNum type="alphaLcPeriod"/>
            </a:pPr>
            <a:r>
              <a:rPr lang="en-US" sz="3600" dirty="0">
                <a:solidFill>
                  <a:schemeClr val="bg1">
                    <a:lumMod val="65000"/>
                  </a:schemeClr>
                </a:solidFill>
                <a:latin typeface="Arial" panose="020B0604020202020204" pitchFamily="34" charset="0"/>
                <a:cs typeface="Arial" panose="020B0604020202020204" pitchFamily="34" charset="0"/>
              </a:rPr>
              <a:t>Undergo regular performance appraisals. </a:t>
            </a:r>
          </a:p>
        </p:txBody>
      </p:sp>
    </p:spTree>
    <p:extLst>
      <p:ext uri="{BB962C8B-B14F-4D97-AF65-F5344CB8AC3E}">
        <p14:creationId xmlns:p14="http://schemas.microsoft.com/office/powerpoint/2010/main" val="1050859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D2B70-6955-2D9C-2E4E-13E42A10974B}"/>
              </a:ext>
            </a:extLst>
          </p:cNvPr>
          <p:cNvSpPr txBox="1"/>
          <p:nvPr/>
        </p:nvSpPr>
        <p:spPr>
          <a:xfrm>
            <a:off x="1291650" y="884420"/>
            <a:ext cx="9645291"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WHAT IS SUPERVISION?</a:t>
            </a:r>
          </a:p>
        </p:txBody>
      </p:sp>
      <p:sp useBgFill="1">
        <p:nvSpPr>
          <p:cNvPr id="5" name="TextBox 4">
            <a:extLst>
              <a:ext uri="{FF2B5EF4-FFF2-40B4-BE49-F238E27FC236}">
                <a16:creationId xmlns:a16="http://schemas.microsoft.com/office/drawing/2014/main" id="{D099E897-A1D6-A367-B998-A3BB86DCDFE1}"/>
              </a:ext>
            </a:extLst>
          </p:cNvPr>
          <p:cNvSpPr txBox="1"/>
          <p:nvPr/>
        </p:nvSpPr>
        <p:spPr>
          <a:xfrm>
            <a:off x="1291650" y="2338025"/>
            <a:ext cx="9770797" cy="3785652"/>
          </a:xfrm>
          <a:prstGeom prst="rect">
            <a:avLst/>
          </a:prstGeom>
        </p:spPr>
        <p:txBody>
          <a:bodyPr wrap="square" rtlCol="0">
            <a:spAutoFit/>
          </a:bodyPr>
          <a:lstStyle/>
          <a:p>
            <a:pPr algn="ctr"/>
            <a:r>
              <a:rPr lang="en-US" sz="3600" i="1" dirty="0">
                <a:solidFill>
                  <a:schemeClr val="bg1"/>
                </a:solidFill>
                <a:latin typeface="Arial" panose="020B0604020202020204" pitchFamily="34" charset="0"/>
                <a:cs typeface="Arial" panose="020B0604020202020204" pitchFamily="34" charset="0"/>
              </a:rPr>
              <a:t>Supervision </a:t>
            </a:r>
            <a:r>
              <a:rPr lang="en-US" sz="3600" b="1" i="1" dirty="0">
                <a:solidFill>
                  <a:schemeClr val="bg1"/>
                </a:solidFill>
                <a:latin typeface="Arial" panose="020B0604020202020204" pitchFamily="34" charset="0"/>
                <a:cs typeface="Arial" panose="020B0604020202020204" pitchFamily="34" charset="0"/>
              </a:rPr>
              <a:t>interrupts practice</a:t>
            </a:r>
            <a:r>
              <a:rPr lang="en-US" sz="3600" i="1" dirty="0">
                <a:solidFill>
                  <a:schemeClr val="bg1"/>
                </a:solidFill>
                <a:latin typeface="Arial" panose="020B0604020202020204" pitchFamily="34" charset="0"/>
                <a:cs typeface="Arial" panose="020B0604020202020204" pitchFamily="34" charset="0"/>
              </a:rPr>
              <a:t>. It wakes us up to what we are doing. When we are alive to what we are doing, we wake up to what is, instead of falling asleep in the comfort stories of our routines and daily practice.</a:t>
            </a:r>
          </a:p>
          <a:p>
            <a:pPr algn="ctr"/>
            <a:endParaRPr lang="en-US" sz="3600" i="1"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Sheila Ryan, Vital Practice. 2004</a:t>
            </a:r>
          </a:p>
        </p:txBody>
      </p:sp>
    </p:spTree>
    <p:extLst>
      <p:ext uri="{BB962C8B-B14F-4D97-AF65-F5344CB8AC3E}">
        <p14:creationId xmlns:p14="http://schemas.microsoft.com/office/powerpoint/2010/main" val="3142297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99E897-A1D6-A367-B998-A3BB86DCDFE1}"/>
              </a:ext>
            </a:extLst>
          </p:cNvPr>
          <p:cNvSpPr txBox="1"/>
          <p:nvPr/>
        </p:nvSpPr>
        <p:spPr>
          <a:xfrm>
            <a:off x="1291650" y="2338025"/>
            <a:ext cx="9770797" cy="3231654"/>
          </a:xfrm>
          <a:prstGeom prst="rect">
            <a:avLst/>
          </a:prstGeom>
          <a:noFill/>
        </p:spPr>
        <p:txBody>
          <a:bodyPr wrap="square" rtlCol="0">
            <a:spAutoFit/>
          </a:bodyPr>
          <a:lstStyle/>
          <a:p>
            <a:pPr algn="ctr"/>
            <a:r>
              <a:rPr lang="en-US" sz="3600" i="1" dirty="0">
                <a:solidFill>
                  <a:schemeClr val="bg1"/>
                </a:solidFill>
                <a:latin typeface="Arial" panose="020B0604020202020204" pitchFamily="34" charset="0"/>
                <a:cs typeface="Arial" panose="020B0604020202020204" pitchFamily="34" charset="0"/>
              </a:rPr>
              <a:t>Supervision provides an opportunity to </a:t>
            </a:r>
            <a:r>
              <a:rPr lang="en-US" sz="3600" b="1" i="1" dirty="0">
                <a:solidFill>
                  <a:schemeClr val="bg1"/>
                </a:solidFill>
                <a:latin typeface="Arial" panose="020B0604020202020204" pitchFamily="34" charset="0"/>
                <a:cs typeface="Arial" panose="020B0604020202020204" pitchFamily="34" charset="0"/>
              </a:rPr>
              <a:t>reflect on our practice</a:t>
            </a:r>
            <a:r>
              <a:rPr lang="en-US" sz="3600" i="1" dirty="0">
                <a:solidFill>
                  <a:schemeClr val="bg1"/>
                </a:solidFill>
                <a:latin typeface="Arial" panose="020B0604020202020204" pitchFamily="34" charset="0"/>
                <a:cs typeface="Arial" panose="020B0604020202020204" pitchFamily="34" charset="0"/>
              </a:rPr>
              <a:t> in the light of our </a:t>
            </a:r>
            <a:r>
              <a:rPr lang="en-US" sz="3600" b="1" i="1" dirty="0">
                <a:solidFill>
                  <a:schemeClr val="bg1"/>
                </a:solidFill>
                <a:latin typeface="Arial" panose="020B0604020202020204" pitchFamily="34" charset="0"/>
                <a:cs typeface="Arial" panose="020B0604020202020204" pitchFamily="34" charset="0"/>
              </a:rPr>
              <a:t>theology</a:t>
            </a:r>
            <a:r>
              <a:rPr lang="en-US" sz="3600" i="1" dirty="0">
                <a:solidFill>
                  <a:schemeClr val="bg1"/>
                </a:solidFill>
                <a:latin typeface="Arial" panose="020B0604020202020204" pitchFamily="34" charset="0"/>
                <a:cs typeface="Arial" panose="020B0604020202020204" pitchFamily="34" charset="0"/>
              </a:rPr>
              <a:t>. It’s </a:t>
            </a:r>
            <a:r>
              <a:rPr lang="en-US" sz="3600" b="1" i="1" dirty="0">
                <a:solidFill>
                  <a:schemeClr val="bg1"/>
                </a:solidFill>
                <a:latin typeface="Arial" panose="020B0604020202020204" pitchFamily="34" charset="0"/>
                <a:cs typeface="Arial" panose="020B0604020202020204" pitchFamily="34" charset="0"/>
              </a:rPr>
              <a:t>time-out</a:t>
            </a:r>
            <a:r>
              <a:rPr lang="en-US" sz="3600" i="1" dirty="0">
                <a:solidFill>
                  <a:schemeClr val="bg1"/>
                </a:solidFill>
                <a:latin typeface="Arial" panose="020B0604020202020204" pitchFamily="34" charset="0"/>
                <a:cs typeface="Arial" panose="020B0604020202020204" pitchFamily="34" charset="0"/>
              </a:rPr>
              <a:t> from the day-to-day stuff of what we do to think about why we do it.</a:t>
            </a:r>
          </a:p>
          <a:p>
            <a:pPr algn="ctr"/>
            <a:endParaRPr lang="en-US" sz="3600" i="1"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Mike Dicker. Youthworks College Blog, 19 March 2019.</a:t>
            </a:r>
          </a:p>
        </p:txBody>
      </p:sp>
      <p:sp>
        <p:nvSpPr>
          <p:cNvPr id="4" name="TextBox 3">
            <a:extLst>
              <a:ext uri="{FF2B5EF4-FFF2-40B4-BE49-F238E27FC236}">
                <a16:creationId xmlns:a16="http://schemas.microsoft.com/office/drawing/2014/main" id="{3D8D2B70-6955-2D9C-2E4E-13E42A10974B}"/>
              </a:ext>
            </a:extLst>
          </p:cNvPr>
          <p:cNvSpPr txBox="1"/>
          <p:nvPr/>
        </p:nvSpPr>
        <p:spPr>
          <a:xfrm>
            <a:off x="1291650" y="884420"/>
            <a:ext cx="9645291"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PASTORAL SUPERVISION</a:t>
            </a:r>
          </a:p>
        </p:txBody>
      </p:sp>
    </p:spTree>
    <p:extLst>
      <p:ext uri="{BB962C8B-B14F-4D97-AF65-F5344CB8AC3E}">
        <p14:creationId xmlns:p14="http://schemas.microsoft.com/office/powerpoint/2010/main" val="1848446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D2B70-6955-2D9C-2E4E-13E42A10974B}"/>
              </a:ext>
            </a:extLst>
          </p:cNvPr>
          <p:cNvSpPr txBox="1"/>
          <p:nvPr/>
        </p:nvSpPr>
        <p:spPr>
          <a:xfrm>
            <a:off x="1291650" y="884420"/>
            <a:ext cx="9645291"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PASTORAL SUPERVISION</a:t>
            </a:r>
          </a:p>
        </p:txBody>
      </p:sp>
      <p:sp>
        <p:nvSpPr>
          <p:cNvPr id="5" name="TextBox 4">
            <a:extLst>
              <a:ext uri="{FF2B5EF4-FFF2-40B4-BE49-F238E27FC236}">
                <a16:creationId xmlns:a16="http://schemas.microsoft.com/office/drawing/2014/main" id="{D099E897-A1D6-A367-B998-A3BB86DCDFE1}"/>
              </a:ext>
            </a:extLst>
          </p:cNvPr>
          <p:cNvSpPr txBox="1"/>
          <p:nvPr/>
        </p:nvSpPr>
        <p:spPr>
          <a:xfrm>
            <a:off x="1291650" y="2338025"/>
            <a:ext cx="9770797" cy="3231654"/>
          </a:xfrm>
          <a:prstGeom prst="rect">
            <a:avLst/>
          </a:prstGeom>
          <a:noFill/>
        </p:spPr>
        <p:txBody>
          <a:bodyPr wrap="square" rtlCol="0">
            <a:spAutoFit/>
          </a:bodyPr>
          <a:lstStyle/>
          <a:p>
            <a:pPr algn="ctr"/>
            <a:r>
              <a:rPr lang="en-US" sz="3600" i="1" dirty="0">
                <a:solidFill>
                  <a:schemeClr val="bg1"/>
                </a:solidFill>
                <a:latin typeface="Arial" panose="020B0604020202020204" pitchFamily="34" charset="0"/>
                <a:cs typeface="Arial" panose="020B0604020202020204" pitchFamily="34" charset="0"/>
              </a:rPr>
              <a:t>professional supervision with a </a:t>
            </a:r>
            <a:r>
              <a:rPr lang="en-US" sz="3600" b="1" i="1" dirty="0">
                <a:solidFill>
                  <a:schemeClr val="bg1"/>
                </a:solidFill>
                <a:latin typeface="Arial" panose="020B0604020202020204" pitchFamily="34" charset="0"/>
                <a:cs typeface="Arial" panose="020B0604020202020204" pitchFamily="34" charset="0"/>
              </a:rPr>
              <a:t>trained</a:t>
            </a:r>
            <a:r>
              <a:rPr lang="en-US" sz="3600" i="1" dirty="0">
                <a:solidFill>
                  <a:schemeClr val="bg1"/>
                </a:solidFill>
                <a:latin typeface="Arial" panose="020B0604020202020204" pitchFamily="34" charset="0"/>
                <a:cs typeface="Arial" panose="020B0604020202020204" pitchFamily="34" charset="0"/>
              </a:rPr>
              <a:t> professional or pastoral supervisor who has a degree of </a:t>
            </a:r>
            <a:r>
              <a:rPr lang="en-US" sz="3600" b="1" i="1" dirty="0">
                <a:solidFill>
                  <a:schemeClr val="bg1"/>
                </a:solidFill>
                <a:latin typeface="Arial" panose="020B0604020202020204" pitchFamily="34" charset="0"/>
                <a:cs typeface="Arial" panose="020B0604020202020204" pitchFamily="34" charset="0"/>
              </a:rPr>
              <a:t>independence</a:t>
            </a:r>
            <a:r>
              <a:rPr lang="en-US" sz="3600" i="1" dirty="0">
                <a:solidFill>
                  <a:schemeClr val="bg1"/>
                </a:solidFill>
                <a:latin typeface="Arial" panose="020B0604020202020204" pitchFamily="34" charset="0"/>
                <a:cs typeface="Arial" panose="020B0604020202020204" pitchFamily="34" charset="0"/>
              </a:rPr>
              <a:t> from the institution within which the person is in ministry.</a:t>
            </a:r>
          </a:p>
          <a:p>
            <a:pPr algn="ctr"/>
            <a:endParaRPr lang="en-US" sz="3600" i="1"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Royal Commission Report. Recommendation 16:45.</a:t>
            </a:r>
          </a:p>
        </p:txBody>
      </p:sp>
    </p:spTree>
    <p:extLst>
      <p:ext uri="{BB962C8B-B14F-4D97-AF65-F5344CB8AC3E}">
        <p14:creationId xmlns:p14="http://schemas.microsoft.com/office/powerpoint/2010/main" val="1453580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D2B70-6955-2D9C-2E4E-13E42A10974B}"/>
              </a:ext>
            </a:extLst>
          </p:cNvPr>
          <p:cNvSpPr txBox="1"/>
          <p:nvPr/>
        </p:nvSpPr>
        <p:spPr>
          <a:xfrm>
            <a:off x="519657" y="637285"/>
            <a:ext cx="11152682"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WHY SUPERVISION?</a:t>
            </a:r>
          </a:p>
        </p:txBody>
      </p:sp>
      <p:sp>
        <p:nvSpPr>
          <p:cNvPr id="5" name="TextBox 4">
            <a:extLst>
              <a:ext uri="{FF2B5EF4-FFF2-40B4-BE49-F238E27FC236}">
                <a16:creationId xmlns:a16="http://schemas.microsoft.com/office/drawing/2014/main" id="{D099E897-A1D6-A367-B998-A3BB86DCDFE1}"/>
              </a:ext>
            </a:extLst>
          </p:cNvPr>
          <p:cNvSpPr txBox="1"/>
          <p:nvPr/>
        </p:nvSpPr>
        <p:spPr>
          <a:xfrm>
            <a:off x="1858560" y="2003262"/>
            <a:ext cx="8474876" cy="3970318"/>
          </a:xfrm>
          <a:prstGeom prst="rect">
            <a:avLst/>
          </a:prstGeom>
          <a:noFill/>
        </p:spPr>
        <p:txBody>
          <a:bodyPr wrap="square" rtlCol="0">
            <a:spAutoFit/>
          </a:bodyPr>
          <a:lstStyle/>
          <a:p>
            <a:pPr marL="742950" indent="-742950">
              <a:buAutoNum type="arabicPeriod"/>
            </a:pPr>
            <a:r>
              <a:rPr lang="en-US" sz="3600" dirty="0">
                <a:solidFill>
                  <a:schemeClr val="bg1"/>
                </a:solidFill>
                <a:latin typeface="Arial" panose="020B0604020202020204" pitchFamily="34" charset="0"/>
                <a:cs typeface="Arial" panose="020B0604020202020204" pitchFamily="34" charset="0"/>
              </a:rPr>
              <a:t>BETTER TO GO TOGETHER</a:t>
            </a:r>
          </a:p>
          <a:p>
            <a:pPr marL="742950" indent="-742950">
              <a:buFontTx/>
              <a:buAutoNum type="arabicPeriod"/>
            </a:pPr>
            <a:r>
              <a:rPr lang="en-US" sz="3600" dirty="0">
                <a:solidFill>
                  <a:schemeClr val="bg1"/>
                </a:solidFill>
                <a:latin typeface="Arial" panose="020B0604020202020204" pitchFamily="34" charset="0"/>
                <a:cs typeface="Arial" panose="020B0604020202020204" pitchFamily="34" charset="0"/>
              </a:rPr>
              <a:t>RELATIONSHIPS</a:t>
            </a:r>
          </a:p>
          <a:p>
            <a:pPr marL="742950" indent="-742950">
              <a:buAutoNum type="arabicPeriod"/>
            </a:pPr>
            <a:r>
              <a:rPr lang="en-US" sz="3600" dirty="0">
                <a:solidFill>
                  <a:schemeClr val="bg1"/>
                </a:solidFill>
                <a:latin typeface="Arial" panose="020B0604020202020204" pitchFamily="34" charset="0"/>
                <a:cs typeface="Arial" panose="020B0604020202020204" pitchFamily="34" charset="0"/>
              </a:rPr>
              <a:t>DANGERS</a:t>
            </a:r>
          </a:p>
          <a:p>
            <a:pPr marL="742950" indent="-742950">
              <a:buAutoNum type="arabicPeriod"/>
            </a:pPr>
            <a:r>
              <a:rPr lang="en-US" sz="3600" dirty="0">
                <a:solidFill>
                  <a:schemeClr val="bg1"/>
                </a:solidFill>
                <a:latin typeface="Arial" panose="020B0604020202020204" pitchFamily="34" charset="0"/>
                <a:cs typeface="Arial" panose="020B0604020202020204" pitchFamily="34" charset="0"/>
              </a:rPr>
              <a:t>EXPERIENTIAL LEARNING</a:t>
            </a:r>
          </a:p>
          <a:p>
            <a:pPr marL="742950" indent="-742950">
              <a:buAutoNum type="arabicPeriod"/>
            </a:pPr>
            <a:r>
              <a:rPr lang="en-US" sz="3600" dirty="0">
                <a:solidFill>
                  <a:schemeClr val="bg1"/>
                </a:solidFill>
                <a:latin typeface="Arial" panose="020B0604020202020204" pitchFamily="34" charset="0"/>
                <a:cs typeface="Arial" panose="020B0604020202020204" pitchFamily="34" charset="0"/>
              </a:rPr>
              <a:t>PRACTICAL THEOLOGY</a:t>
            </a:r>
          </a:p>
          <a:p>
            <a:pPr marL="742950" indent="-742950">
              <a:buAutoNum type="arabicPeriod"/>
            </a:pPr>
            <a:r>
              <a:rPr lang="en-US" sz="3600" dirty="0">
                <a:solidFill>
                  <a:schemeClr val="bg1"/>
                </a:solidFill>
                <a:latin typeface="Arial" panose="020B0604020202020204" pitchFamily="34" charset="0"/>
                <a:cs typeface="Arial" panose="020B0604020202020204" pitchFamily="34" charset="0"/>
              </a:rPr>
              <a:t>EFFECTIVENESS vs EFFICIENCY</a:t>
            </a:r>
          </a:p>
          <a:p>
            <a:pPr marL="742950" indent="-742950">
              <a:buAutoNum type="arabicPeriod"/>
            </a:pPr>
            <a:r>
              <a:rPr lang="en-US" sz="3600" dirty="0">
                <a:solidFill>
                  <a:schemeClr val="bg1"/>
                </a:solidFill>
                <a:latin typeface="Arial" panose="020B0604020202020204" pitchFamily="34" charset="0"/>
                <a:cs typeface="Arial" panose="020B0604020202020204" pitchFamily="34" charset="0"/>
              </a:rPr>
              <a:t>BUILDING RESILIENCE</a:t>
            </a:r>
          </a:p>
        </p:txBody>
      </p:sp>
    </p:spTree>
    <p:extLst>
      <p:ext uri="{BB962C8B-B14F-4D97-AF65-F5344CB8AC3E}">
        <p14:creationId xmlns:p14="http://schemas.microsoft.com/office/powerpoint/2010/main" val="2329722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D2B70-6955-2D9C-2E4E-13E42A10974B}"/>
              </a:ext>
            </a:extLst>
          </p:cNvPr>
          <p:cNvSpPr txBox="1"/>
          <p:nvPr/>
        </p:nvSpPr>
        <p:spPr>
          <a:xfrm>
            <a:off x="1507216" y="488531"/>
            <a:ext cx="9177568"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BETTER TO GO TOGETHER</a:t>
            </a:r>
          </a:p>
        </p:txBody>
      </p:sp>
      <p:pic>
        <p:nvPicPr>
          <p:cNvPr id="3" name="Picture 2" descr="A picture containing clothing, drawing, illustration, person&#10;&#10;Description automatically generated">
            <a:extLst>
              <a:ext uri="{FF2B5EF4-FFF2-40B4-BE49-F238E27FC236}">
                <a16:creationId xmlns:a16="http://schemas.microsoft.com/office/drawing/2014/main" id="{D87FD37C-B290-41D8-94F8-C277A471A8BF}"/>
              </a:ext>
            </a:extLst>
          </p:cNvPr>
          <p:cNvPicPr>
            <a:picLocks noChangeAspect="1"/>
          </p:cNvPicPr>
          <p:nvPr/>
        </p:nvPicPr>
        <p:blipFill>
          <a:blip r:embed="rId2"/>
          <a:stretch>
            <a:fillRect/>
          </a:stretch>
        </p:blipFill>
        <p:spPr>
          <a:xfrm>
            <a:off x="1507216" y="1616538"/>
            <a:ext cx="4062334" cy="4752931"/>
          </a:xfrm>
          <a:prstGeom prst="rect">
            <a:avLst/>
          </a:prstGeom>
        </p:spPr>
      </p:pic>
      <p:sp>
        <p:nvSpPr>
          <p:cNvPr id="6" name="TextBox 5">
            <a:extLst>
              <a:ext uri="{FF2B5EF4-FFF2-40B4-BE49-F238E27FC236}">
                <a16:creationId xmlns:a16="http://schemas.microsoft.com/office/drawing/2014/main" id="{9DEFCE2B-9B60-A29C-613F-BAC4F5288FC0}"/>
              </a:ext>
            </a:extLst>
          </p:cNvPr>
          <p:cNvSpPr txBox="1"/>
          <p:nvPr/>
        </p:nvSpPr>
        <p:spPr>
          <a:xfrm>
            <a:off x="6860498" y="2608289"/>
            <a:ext cx="4062334" cy="3046988"/>
          </a:xfrm>
          <a:prstGeom prst="rect">
            <a:avLst/>
          </a:prstGeom>
          <a:noFill/>
        </p:spPr>
        <p:txBody>
          <a:bodyPr wrap="square" rtlCol="0">
            <a:spAutoFit/>
          </a:bodyPr>
          <a:lstStyle/>
          <a:p>
            <a:pPr algn="ctr"/>
            <a:r>
              <a:rPr lang="en-US" sz="3600" i="1" dirty="0">
                <a:solidFill>
                  <a:schemeClr val="bg1"/>
                </a:solidFill>
                <a:latin typeface="Arial" panose="020B0604020202020204" pitchFamily="34" charset="0"/>
                <a:cs typeface="Arial" panose="020B0604020202020204" pitchFamily="34" charset="0"/>
              </a:rPr>
              <a:t>If you want to go faster, go alone.</a:t>
            </a:r>
          </a:p>
          <a:p>
            <a:pPr algn="ctr"/>
            <a:r>
              <a:rPr lang="en-US" sz="3600" i="1" dirty="0">
                <a:solidFill>
                  <a:schemeClr val="bg1"/>
                </a:solidFill>
                <a:latin typeface="Arial" panose="020B0604020202020204" pitchFamily="34" charset="0"/>
                <a:cs typeface="Arial" panose="020B0604020202020204" pitchFamily="34" charset="0"/>
              </a:rPr>
              <a:t>If you want to go far, go together. </a:t>
            </a:r>
          </a:p>
          <a:p>
            <a:pPr algn="r"/>
            <a:endParaRPr lang="en-US" sz="2400" i="1" dirty="0">
              <a:solidFill>
                <a:schemeClr val="bg1"/>
              </a:solidFill>
              <a:latin typeface="Arial" panose="020B0604020202020204" pitchFamily="34" charset="0"/>
              <a:cs typeface="Arial" panose="020B0604020202020204" pitchFamily="34" charset="0"/>
            </a:endParaRPr>
          </a:p>
          <a:p>
            <a:pPr algn="r"/>
            <a:r>
              <a:rPr lang="en-US" sz="2400" i="1" dirty="0">
                <a:solidFill>
                  <a:schemeClr val="bg1"/>
                </a:solidFill>
                <a:latin typeface="Arial" panose="020B0604020202020204" pitchFamily="34" charset="0"/>
                <a:cs typeface="Arial" panose="020B0604020202020204" pitchFamily="34" charset="0"/>
              </a:rPr>
              <a:t>African proverb</a:t>
            </a:r>
          </a:p>
        </p:txBody>
      </p:sp>
    </p:spTree>
    <p:extLst>
      <p:ext uri="{BB962C8B-B14F-4D97-AF65-F5344CB8AC3E}">
        <p14:creationId xmlns:p14="http://schemas.microsoft.com/office/powerpoint/2010/main" val="2864355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4484</TotalTime>
  <Words>747</Words>
  <Application>Microsoft Macintosh PowerPoint</Application>
  <PresentationFormat>Widescreen</PresentationFormat>
  <Paragraphs>149</Paragraphs>
  <Slides>33</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McDonald</dc:creator>
  <cp:lastModifiedBy>David McDonald</cp:lastModifiedBy>
  <cp:revision>125</cp:revision>
  <cp:lastPrinted>2023-06-03T05:24:55Z</cp:lastPrinted>
  <dcterms:created xsi:type="dcterms:W3CDTF">2023-05-22T05:06:32Z</dcterms:created>
  <dcterms:modified xsi:type="dcterms:W3CDTF">2023-06-07T09:03:41Z</dcterms:modified>
</cp:coreProperties>
</file>